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8" r:id="rId2"/>
    <p:sldId id="257" r:id="rId3"/>
    <p:sldId id="259" r:id="rId4"/>
    <p:sldId id="297" r:id="rId5"/>
    <p:sldId id="296" r:id="rId6"/>
    <p:sldId id="261" r:id="rId7"/>
    <p:sldId id="262" r:id="rId8"/>
    <p:sldId id="299" r:id="rId9"/>
    <p:sldId id="298" r:id="rId10"/>
    <p:sldId id="268" r:id="rId11"/>
    <p:sldId id="269" r:id="rId12"/>
    <p:sldId id="270" r:id="rId13"/>
    <p:sldId id="271" r:id="rId14"/>
    <p:sldId id="282" r:id="rId15"/>
    <p:sldId id="272" r:id="rId16"/>
    <p:sldId id="267" r:id="rId17"/>
    <p:sldId id="273" r:id="rId18"/>
    <p:sldId id="274" r:id="rId19"/>
    <p:sldId id="275" r:id="rId20"/>
    <p:sldId id="278" r:id="rId21"/>
    <p:sldId id="279" r:id="rId22"/>
    <p:sldId id="280" r:id="rId23"/>
    <p:sldId id="281" r:id="rId24"/>
    <p:sldId id="263" r:id="rId25"/>
    <p:sldId id="264" r:id="rId26"/>
    <p:sldId id="265" r:id="rId27"/>
    <p:sldId id="266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60" r:id="rId38"/>
    <p:sldId id="293" r:id="rId39"/>
    <p:sldId id="292" r:id="rId40"/>
    <p:sldId id="294" r:id="rId41"/>
    <p:sldId id="295" r:id="rId42"/>
    <p:sldId id="320" r:id="rId43"/>
    <p:sldId id="321" r:id="rId44"/>
    <p:sldId id="322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C4204-6E78-4AAF-BF3A-4378BD87035C}" type="doc">
      <dgm:prSet loTypeId="urn:microsoft.com/office/officeart/2005/8/layout/equation1" loCatId="process" qsTypeId="urn:microsoft.com/office/officeart/2005/8/quickstyle/3d1" qsCatId="3D" csTypeId="urn:microsoft.com/office/officeart/2005/8/colors/accent1_2" csCatId="accent1" phldr="1"/>
      <dgm:spPr/>
    </dgm:pt>
    <dgm:pt modelId="{E2E13B74-6DC1-4322-91BB-7156B449215B}">
      <dgm:prSet phldrT="[Text]"/>
      <dgm:spPr/>
      <dgm:t>
        <a:bodyPr/>
        <a:lstStyle/>
        <a:p>
          <a:r>
            <a:rPr lang="en-US" dirty="0" smtClean="0"/>
            <a:t>HTML 5</a:t>
          </a:r>
          <a:endParaRPr lang="en-US" dirty="0"/>
        </a:p>
      </dgm:t>
    </dgm:pt>
    <dgm:pt modelId="{BE1D3116-596F-4906-8AC0-6E3D0926C9CB}" type="parTrans" cxnId="{907CAA96-C03C-4587-B61B-B7F552761957}">
      <dgm:prSet/>
      <dgm:spPr/>
      <dgm:t>
        <a:bodyPr/>
        <a:lstStyle/>
        <a:p>
          <a:endParaRPr lang="en-US"/>
        </a:p>
      </dgm:t>
    </dgm:pt>
    <dgm:pt modelId="{15796BA1-FECA-490F-B6F2-DB6191763975}" type="sibTrans" cxnId="{907CAA96-C03C-4587-B61B-B7F552761957}">
      <dgm:prSet/>
      <dgm:spPr/>
      <dgm:t>
        <a:bodyPr/>
        <a:lstStyle/>
        <a:p>
          <a:endParaRPr lang="en-US"/>
        </a:p>
      </dgm:t>
    </dgm:pt>
    <dgm:pt modelId="{C5A9B1CC-978A-44F4-9467-1D58D0D9D549}">
      <dgm:prSet phldrT="[Text]"/>
      <dgm:spPr/>
      <dgm:t>
        <a:bodyPr/>
        <a:lstStyle/>
        <a:p>
          <a:r>
            <a:rPr lang="en-US" dirty="0" smtClean="0"/>
            <a:t>CSS 3</a:t>
          </a:r>
          <a:endParaRPr lang="en-US" dirty="0"/>
        </a:p>
      </dgm:t>
    </dgm:pt>
    <dgm:pt modelId="{AD1A4152-ADDE-48A7-AC37-C4A98674638D}" type="parTrans" cxnId="{CBFD9165-803D-4280-A75B-9A4BF788739A}">
      <dgm:prSet/>
      <dgm:spPr/>
      <dgm:t>
        <a:bodyPr/>
        <a:lstStyle/>
        <a:p>
          <a:endParaRPr lang="en-US"/>
        </a:p>
      </dgm:t>
    </dgm:pt>
    <dgm:pt modelId="{847B4D6C-C1EC-4150-A212-9DBF29E97354}" type="sibTrans" cxnId="{CBFD9165-803D-4280-A75B-9A4BF788739A}">
      <dgm:prSet/>
      <dgm:spPr/>
      <dgm:t>
        <a:bodyPr/>
        <a:lstStyle/>
        <a:p>
          <a:endParaRPr lang="en-US"/>
        </a:p>
      </dgm:t>
    </dgm:pt>
    <dgm:pt modelId="{33675994-45CB-4360-948D-47C22F19A212}">
      <dgm:prSet phldrT="[Text]"/>
      <dgm:spPr/>
      <dgm:t>
        <a:bodyPr/>
        <a:lstStyle/>
        <a:p>
          <a:r>
            <a:rPr lang="en-US" dirty="0" smtClean="0"/>
            <a:t>JS / TS</a:t>
          </a:r>
          <a:endParaRPr lang="en-US" dirty="0"/>
        </a:p>
      </dgm:t>
    </dgm:pt>
    <dgm:pt modelId="{6307B63D-8779-4D74-B164-49C8C1678031}" type="parTrans" cxnId="{74246F7D-7BD6-4A8E-979C-EDFACBAFA0C8}">
      <dgm:prSet/>
      <dgm:spPr/>
      <dgm:t>
        <a:bodyPr/>
        <a:lstStyle/>
        <a:p>
          <a:endParaRPr lang="en-US"/>
        </a:p>
      </dgm:t>
    </dgm:pt>
    <dgm:pt modelId="{0D8EB980-0BD0-4E9B-A0A1-736DAAC45CC2}" type="sibTrans" cxnId="{74246F7D-7BD6-4A8E-979C-EDFACBAFA0C8}">
      <dgm:prSet/>
      <dgm:spPr/>
      <dgm:t>
        <a:bodyPr/>
        <a:lstStyle/>
        <a:p>
          <a:endParaRPr lang="en-US"/>
        </a:p>
      </dgm:t>
    </dgm:pt>
    <dgm:pt modelId="{74774AB4-BAA4-4B1A-89C2-E104E05487D5}">
      <dgm:prSet phldrT="[Text]"/>
      <dgm:spPr/>
      <dgm:t>
        <a:bodyPr/>
        <a:lstStyle/>
        <a:p>
          <a:r>
            <a:rPr lang="en-US" dirty="0" smtClean="0"/>
            <a:t>Single Page App</a:t>
          </a:r>
          <a:endParaRPr lang="en-US" dirty="0"/>
        </a:p>
      </dgm:t>
    </dgm:pt>
    <dgm:pt modelId="{4702DFFE-0283-4BFF-AEC2-C910308C17C8}" type="parTrans" cxnId="{26E8E2CA-5020-4F1D-9D3B-40BD215BE80E}">
      <dgm:prSet/>
      <dgm:spPr/>
      <dgm:t>
        <a:bodyPr/>
        <a:lstStyle/>
        <a:p>
          <a:endParaRPr lang="en-US"/>
        </a:p>
      </dgm:t>
    </dgm:pt>
    <dgm:pt modelId="{00D5D3B1-EB72-4BC5-A54F-08ED1C7549BB}" type="sibTrans" cxnId="{26E8E2CA-5020-4F1D-9D3B-40BD215BE80E}">
      <dgm:prSet/>
      <dgm:spPr/>
      <dgm:t>
        <a:bodyPr/>
        <a:lstStyle/>
        <a:p>
          <a:endParaRPr lang="en-US"/>
        </a:p>
      </dgm:t>
    </dgm:pt>
    <dgm:pt modelId="{4547CD41-9D19-40B8-865C-04C35BC1BF58}" type="pres">
      <dgm:prSet presAssocID="{B63C4204-6E78-4AAF-BF3A-4378BD87035C}" presName="linearFlow" presStyleCnt="0">
        <dgm:presLayoutVars>
          <dgm:dir/>
          <dgm:resizeHandles val="exact"/>
        </dgm:presLayoutVars>
      </dgm:prSet>
      <dgm:spPr/>
    </dgm:pt>
    <dgm:pt modelId="{C92D8A13-1895-4D1C-A705-C7DF4F5437F5}" type="pres">
      <dgm:prSet presAssocID="{E2E13B74-6DC1-4322-91BB-7156B449215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63F21-740D-4777-BEF3-58057FD3D02E}" type="pres">
      <dgm:prSet presAssocID="{15796BA1-FECA-490F-B6F2-DB6191763975}" presName="spacerL" presStyleCnt="0"/>
      <dgm:spPr/>
    </dgm:pt>
    <dgm:pt modelId="{8C49DAC1-66BC-40C5-9259-EF29E479DFC0}" type="pres">
      <dgm:prSet presAssocID="{15796BA1-FECA-490F-B6F2-DB619176397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AE33957-6849-4FE9-92E5-9AD4C4C41C56}" type="pres">
      <dgm:prSet presAssocID="{15796BA1-FECA-490F-B6F2-DB6191763975}" presName="spacerR" presStyleCnt="0"/>
      <dgm:spPr/>
    </dgm:pt>
    <dgm:pt modelId="{201BD9DA-7BBC-4CB4-8DC1-893ACF41FECF}" type="pres">
      <dgm:prSet presAssocID="{C5A9B1CC-978A-44F4-9467-1D58D0D9D54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016E3-7E59-406C-AC94-8E85CACD679D}" type="pres">
      <dgm:prSet presAssocID="{847B4D6C-C1EC-4150-A212-9DBF29E97354}" presName="spacerL" presStyleCnt="0"/>
      <dgm:spPr/>
    </dgm:pt>
    <dgm:pt modelId="{D05B11FE-93DD-4FCB-B04D-1D9F4627FEDD}" type="pres">
      <dgm:prSet presAssocID="{847B4D6C-C1EC-4150-A212-9DBF29E9735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6830C5C-217C-4E1F-8BAC-1994340C8445}" type="pres">
      <dgm:prSet presAssocID="{847B4D6C-C1EC-4150-A212-9DBF29E97354}" presName="spacerR" presStyleCnt="0"/>
      <dgm:spPr/>
    </dgm:pt>
    <dgm:pt modelId="{08939C99-46A3-4FFF-8691-2BD03848224B}" type="pres">
      <dgm:prSet presAssocID="{33675994-45CB-4360-948D-47C22F19A21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2BC32-4286-4727-B5CD-9A5F1540173D}" type="pres">
      <dgm:prSet presAssocID="{0D8EB980-0BD0-4E9B-A0A1-736DAAC45CC2}" presName="spacerL" presStyleCnt="0"/>
      <dgm:spPr/>
    </dgm:pt>
    <dgm:pt modelId="{5C0B8A7C-81E8-4D77-9A9B-5CDC304B4683}" type="pres">
      <dgm:prSet presAssocID="{0D8EB980-0BD0-4E9B-A0A1-736DAAC45CC2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5F7C1D7-5257-4EBD-96FA-B8956E8FB308}" type="pres">
      <dgm:prSet presAssocID="{0D8EB980-0BD0-4E9B-A0A1-736DAAC45CC2}" presName="spacerR" presStyleCnt="0"/>
      <dgm:spPr/>
    </dgm:pt>
    <dgm:pt modelId="{F1B65625-02D4-4F2F-8876-E86FD309D4E1}" type="pres">
      <dgm:prSet presAssocID="{74774AB4-BAA4-4B1A-89C2-E104E05487D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44A41A-0B01-420E-BE15-C9DBB01C9D3C}" type="presOf" srcId="{74774AB4-BAA4-4B1A-89C2-E104E05487D5}" destId="{F1B65625-02D4-4F2F-8876-E86FD309D4E1}" srcOrd="0" destOrd="0" presId="urn:microsoft.com/office/officeart/2005/8/layout/equation1"/>
    <dgm:cxn modelId="{B5B3A4B3-3952-429A-A1D8-AE25BD1CF33F}" type="presOf" srcId="{C5A9B1CC-978A-44F4-9467-1D58D0D9D549}" destId="{201BD9DA-7BBC-4CB4-8DC1-893ACF41FECF}" srcOrd="0" destOrd="0" presId="urn:microsoft.com/office/officeart/2005/8/layout/equation1"/>
    <dgm:cxn modelId="{907CAA96-C03C-4587-B61B-B7F552761957}" srcId="{B63C4204-6E78-4AAF-BF3A-4378BD87035C}" destId="{E2E13B74-6DC1-4322-91BB-7156B449215B}" srcOrd="0" destOrd="0" parTransId="{BE1D3116-596F-4906-8AC0-6E3D0926C9CB}" sibTransId="{15796BA1-FECA-490F-B6F2-DB6191763975}"/>
    <dgm:cxn modelId="{74246F7D-7BD6-4A8E-979C-EDFACBAFA0C8}" srcId="{B63C4204-6E78-4AAF-BF3A-4378BD87035C}" destId="{33675994-45CB-4360-948D-47C22F19A212}" srcOrd="2" destOrd="0" parTransId="{6307B63D-8779-4D74-B164-49C8C1678031}" sibTransId="{0D8EB980-0BD0-4E9B-A0A1-736DAAC45CC2}"/>
    <dgm:cxn modelId="{26E8E2CA-5020-4F1D-9D3B-40BD215BE80E}" srcId="{B63C4204-6E78-4AAF-BF3A-4378BD87035C}" destId="{74774AB4-BAA4-4B1A-89C2-E104E05487D5}" srcOrd="3" destOrd="0" parTransId="{4702DFFE-0283-4BFF-AEC2-C910308C17C8}" sibTransId="{00D5D3B1-EB72-4BC5-A54F-08ED1C7549BB}"/>
    <dgm:cxn modelId="{72C2835A-59CC-4EBF-8E6A-EFC3FD3ADE90}" type="presOf" srcId="{847B4D6C-C1EC-4150-A212-9DBF29E97354}" destId="{D05B11FE-93DD-4FCB-B04D-1D9F4627FEDD}" srcOrd="0" destOrd="0" presId="urn:microsoft.com/office/officeart/2005/8/layout/equation1"/>
    <dgm:cxn modelId="{CBFD9165-803D-4280-A75B-9A4BF788739A}" srcId="{B63C4204-6E78-4AAF-BF3A-4378BD87035C}" destId="{C5A9B1CC-978A-44F4-9467-1D58D0D9D549}" srcOrd="1" destOrd="0" parTransId="{AD1A4152-ADDE-48A7-AC37-C4A98674638D}" sibTransId="{847B4D6C-C1EC-4150-A212-9DBF29E97354}"/>
    <dgm:cxn modelId="{4027AAB2-9E9A-4516-BBCB-BF68A760246D}" type="presOf" srcId="{15796BA1-FECA-490F-B6F2-DB6191763975}" destId="{8C49DAC1-66BC-40C5-9259-EF29E479DFC0}" srcOrd="0" destOrd="0" presId="urn:microsoft.com/office/officeart/2005/8/layout/equation1"/>
    <dgm:cxn modelId="{1AA4000B-103F-424D-B7A3-2562D26D8211}" type="presOf" srcId="{0D8EB980-0BD0-4E9B-A0A1-736DAAC45CC2}" destId="{5C0B8A7C-81E8-4D77-9A9B-5CDC304B4683}" srcOrd="0" destOrd="0" presId="urn:microsoft.com/office/officeart/2005/8/layout/equation1"/>
    <dgm:cxn modelId="{A4E5DC20-C84D-465B-82F2-A1E5C39EF069}" type="presOf" srcId="{B63C4204-6E78-4AAF-BF3A-4378BD87035C}" destId="{4547CD41-9D19-40B8-865C-04C35BC1BF58}" srcOrd="0" destOrd="0" presId="urn:microsoft.com/office/officeart/2005/8/layout/equation1"/>
    <dgm:cxn modelId="{7814EB80-E33E-49CB-934C-42181D7AA3D3}" type="presOf" srcId="{E2E13B74-6DC1-4322-91BB-7156B449215B}" destId="{C92D8A13-1895-4D1C-A705-C7DF4F5437F5}" srcOrd="0" destOrd="0" presId="urn:microsoft.com/office/officeart/2005/8/layout/equation1"/>
    <dgm:cxn modelId="{249861A7-0BEB-467E-BD81-8FC8EDE5F088}" type="presOf" srcId="{33675994-45CB-4360-948D-47C22F19A212}" destId="{08939C99-46A3-4FFF-8691-2BD03848224B}" srcOrd="0" destOrd="0" presId="urn:microsoft.com/office/officeart/2005/8/layout/equation1"/>
    <dgm:cxn modelId="{2FA0DA5F-5EA4-4F69-843C-0FA58E25C8DB}" type="presParOf" srcId="{4547CD41-9D19-40B8-865C-04C35BC1BF58}" destId="{C92D8A13-1895-4D1C-A705-C7DF4F5437F5}" srcOrd="0" destOrd="0" presId="urn:microsoft.com/office/officeart/2005/8/layout/equation1"/>
    <dgm:cxn modelId="{712965E4-20CB-4CDD-B68F-B1723368C5A7}" type="presParOf" srcId="{4547CD41-9D19-40B8-865C-04C35BC1BF58}" destId="{4A863F21-740D-4777-BEF3-58057FD3D02E}" srcOrd="1" destOrd="0" presId="urn:microsoft.com/office/officeart/2005/8/layout/equation1"/>
    <dgm:cxn modelId="{24AC801A-FD3D-45BD-B700-2C581CF0C045}" type="presParOf" srcId="{4547CD41-9D19-40B8-865C-04C35BC1BF58}" destId="{8C49DAC1-66BC-40C5-9259-EF29E479DFC0}" srcOrd="2" destOrd="0" presId="urn:microsoft.com/office/officeart/2005/8/layout/equation1"/>
    <dgm:cxn modelId="{609173FE-6EE2-410B-8177-73E10032C2F6}" type="presParOf" srcId="{4547CD41-9D19-40B8-865C-04C35BC1BF58}" destId="{0AE33957-6849-4FE9-92E5-9AD4C4C41C56}" srcOrd="3" destOrd="0" presId="urn:microsoft.com/office/officeart/2005/8/layout/equation1"/>
    <dgm:cxn modelId="{BE33E883-5EE9-4823-82A6-DCE8F52CC521}" type="presParOf" srcId="{4547CD41-9D19-40B8-865C-04C35BC1BF58}" destId="{201BD9DA-7BBC-4CB4-8DC1-893ACF41FECF}" srcOrd="4" destOrd="0" presId="urn:microsoft.com/office/officeart/2005/8/layout/equation1"/>
    <dgm:cxn modelId="{34B40E2D-EBE5-4C3E-9E57-9360992D0C56}" type="presParOf" srcId="{4547CD41-9D19-40B8-865C-04C35BC1BF58}" destId="{CA5016E3-7E59-406C-AC94-8E85CACD679D}" srcOrd="5" destOrd="0" presId="urn:microsoft.com/office/officeart/2005/8/layout/equation1"/>
    <dgm:cxn modelId="{DA54B883-4B34-4EB2-9E4D-1B399D62B4F9}" type="presParOf" srcId="{4547CD41-9D19-40B8-865C-04C35BC1BF58}" destId="{D05B11FE-93DD-4FCB-B04D-1D9F4627FEDD}" srcOrd="6" destOrd="0" presId="urn:microsoft.com/office/officeart/2005/8/layout/equation1"/>
    <dgm:cxn modelId="{E368D703-7792-4AEB-891C-BE26F925355D}" type="presParOf" srcId="{4547CD41-9D19-40B8-865C-04C35BC1BF58}" destId="{E6830C5C-217C-4E1F-8BAC-1994340C8445}" srcOrd="7" destOrd="0" presId="urn:microsoft.com/office/officeart/2005/8/layout/equation1"/>
    <dgm:cxn modelId="{3CE9BA44-2E5A-498A-AFF3-F760041C0F40}" type="presParOf" srcId="{4547CD41-9D19-40B8-865C-04C35BC1BF58}" destId="{08939C99-46A3-4FFF-8691-2BD03848224B}" srcOrd="8" destOrd="0" presId="urn:microsoft.com/office/officeart/2005/8/layout/equation1"/>
    <dgm:cxn modelId="{1F48D480-6EFB-43D5-9F74-8180F487F55D}" type="presParOf" srcId="{4547CD41-9D19-40B8-865C-04C35BC1BF58}" destId="{2912BC32-4286-4727-B5CD-9A5F1540173D}" srcOrd="9" destOrd="0" presId="urn:microsoft.com/office/officeart/2005/8/layout/equation1"/>
    <dgm:cxn modelId="{78AA4C4B-5C46-44D5-9B46-28543F6A9546}" type="presParOf" srcId="{4547CD41-9D19-40B8-865C-04C35BC1BF58}" destId="{5C0B8A7C-81E8-4D77-9A9B-5CDC304B4683}" srcOrd="10" destOrd="0" presId="urn:microsoft.com/office/officeart/2005/8/layout/equation1"/>
    <dgm:cxn modelId="{A4FBE08D-5C76-4A0E-A976-D99DFC11A96A}" type="presParOf" srcId="{4547CD41-9D19-40B8-865C-04C35BC1BF58}" destId="{35F7C1D7-5257-4EBD-96FA-B8956E8FB308}" srcOrd="11" destOrd="0" presId="urn:microsoft.com/office/officeart/2005/8/layout/equation1"/>
    <dgm:cxn modelId="{A1AF5D67-EEE5-4B53-8132-C868FDA4FF65}" type="presParOf" srcId="{4547CD41-9D19-40B8-865C-04C35BC1BF58}" destId="{F1B65625-02D4-4F2F-8876-E86FD309D4E1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D8A13-1895-4D1C-A705-C7DF4F5437F5}">
      <dsp:nvSpPr>
        <dsp:cNvPr id="0" name=""/>
        <dsp:cNvSpPr/>
      </dsp:nvSpPr>
      <dsp:spPr>
        <a:xfrm>
          <a:off x="5015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HTML 5</a:t>
          </a:r>
          <a:endParaRPr lang="en-US" sz="2200" kern="1200" dirty="0"/>
        </a:p>
      </dsp:txBody>
      <dsp:txXfrm>
        <a:off x="209069" y="1088520"/>
        <a:ext cx="985258" cy="985258"/>
      </dsp:txXfrm>
    </dsp:sp>
    <dsp:sp modelId="{8C49DAC1-66BC-40C5-9259-EF29E479DFC0}">
      <dsp:nvSpPr>
        <dsp:cNvPr id="0" name=""/>
        <dsp:cNvSpPr/>
      </dsp:nvSpPr>
      <dsp:spPr>
        <a:xfrm>
          <a:off x="1511522" y="1177073"/>
          <a:ext cx="808152" cy="80815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618643" y="1486110"/>
        <a:ext cx="593910" cy="190078"/>
      </dsp:txXfrm>
    </dsp:sp>
    <dsp:sp modelId="{201BD9DA-7BBC-4CB4-8DC1-893ACF41FECF}">
      <dsp:nvSpPr>
        <dsp:cNvPr id="0" name=""/>
        <dsp:cNvSpPr/>
      </dsp:nvSpPr>
      <dsp:spPr>
        <a:xfrm>
          <a:off x="2432816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CSS 3</a:t>
          </a:r>
          <a:endParaRPr lang="en-US" sz="2200" kern="1200" dirty="0"/>
        </a:p>
      </dsp:txBody>
      <dsp:txXfrm>
        <a:off x="2636870" y="1088520"/>
        <a:ext cx="985258" cy="985258"/>
      </dsp:txXfrm>
    </dsp:sp>
    <dsp:sp modelId="{D05B11FE-93DD-4FCB-B04D-1D9F4627FEDD}">
      <dsp:nvSpPr>
        <dsp:cNvPr id="0" name=""/>
        <dsp:cNvSpPr/>
      </dsp:nvSpPr>
      <dsp:spPr>
        <a:xfrm>
          <a:off x="3939323" y="1177073"/>
          <a:ext cx="808152" cy="80815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046444" y="1486110"/>
        <a:ext cx="593910" cy="190078"/>
      </dsp:txXfrm>
    </dsp:sp>
    <dsp:sp modelId="{08939C99-46A3-4FFF-8691-2BD03848224B}">
      <dsp:nvSpPr>
        <dsp:cNvPr id="0" name=""/>
        <dsp:cNvSpPr/>
      </dsp:nvSpPr>
      <dsp:spPr>
        <a:xfrm>
          <a:off x="4860617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JS / TS</a:t>
          </a:r>
          <a:endParaRPr lang="en-US" sz="2200" kern="1200" dirty="0"/>
        </a:p>
      </dsp:txBody>
      <dsp:txXfrm>
        <a:off x="5064671" y="1088520"/>
        <a:ext cx="985258" cy="985258"/>
      </dsp:txXfrm>
    </dsp:sp>
    <dsp:sp modelId="{5C0B8A7C-81E8-4D77-9A9B-5CDC304B4683}">
      <dsp:nvSpPr>
        <dsp:cNvPr id="0" name=""/>
        <dsp:cNvSpPr/>
      </dsp:nvSpPr>
      <dsp:spPr>
        <a:xfrm>
          <a:off x="6367124" y="1177073"/>
          <a:ext cx="808152" cy="808152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474245" y="1343552"/>
        <a:ext cx="593910" cy="475194"/>
      </dsp:txXfrm>
    </dsp:sp>
    <dsp:sp modelId="{F1B65625-02D4-4F2F-8876-E86FD309D4E1}">
      <dsp:nvSpPr>
        <dsp:cNvPr id="0" name=""/>
        <dsp:cNvSpPr/>
      </dsp:nvSpPr>
      <dsp:spPr>
        <a:xfrm>
          <a:off x="7288418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Single Page App</a:t>
          </a:r>
          <a:endParaRPr lang="en-US" sz="2200" kern="1200" dirty="0"/>
        </a:p>
      </dsp:txBody>
      <dsp:txXfrm>
        <a:off x="7492472" y="1088520"/>
        <a:ext cx="985258" cy="985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E9BCB-E8B4-4D82-B74A-B03A27563E4F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86ACF-669D-44FA-A0DF-93DCE7725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87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9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9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9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67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75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9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48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82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58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22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4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8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36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0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BC7B-9BEC-4C4B-80BD-1237DBF2CA4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1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0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93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56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8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8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47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35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76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95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87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72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72DB-5389-4002-9211-E6D36C9D4D11}" type="datetimeFigureOut">
              <a:rPr lang="en-IN" smtClean="0"/>
              <a:t>28-01-2020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F0CA8-B09F-4EBC-9C01-FE472A9E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75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ingle_responsibility_principl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jpeg"/><Relationship Id="rId7" Type="http://schemas.openxmlformats.org/officeDocument/2006/relationships/diagramData" Target="../diagrams/data1.xml"/><Relationship Id="rId12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jpe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tackblitz.com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guillaumemaka/jwm6k66c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nip.ly/TY3h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 txBox="1">
            <a:spLocks/>
          </p:cNvSpPr>
          <p:nvPr/>
        </p:nvSpPr>
        <p:spPr bwMode="auto">
          <a:xfrm>
            <a:off x="1" y="5181601"/>
            <a:ext cx="7638756" cy="1242439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200" dirty="0" err="1">
                <a:solidFill>
                  <a:srgbClr val="FFFF00"/>
                </a:solidFill>
              </a:rPr>
              <a:t>D.S.R.Murthy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M.Tech</a:t>
            </a:r>
            <a:r>
              <a:rPr lang="en-US" dirty="0">
                <a:solidFill>
                  <a:srgbClr val="FFFF00"/>
                </a:solidFill>
              </a:rPr>
              <a:t> (IT)</a:t>
            </a:r>
          </a:p>
          <a:p>
            <a:pPr algn="ctr" eaLnBrk="1" hangingPunct="1"/>
            <a:r>
              <a:rPr lang="en-US" dirty="0">
                <a:solidFill>
                  <a:srgbClr val="FFFF00"/>
                </a:solidFill>
              </a:rPr>
              <a:t>Software Architect  &amp; Corporate Trainer</a:t>
            </a:r>
          </a:p>
          <a:p>
            <a:pPr algn="ctr" eaLnBrk="1" hangingPunct="1"/>
            <a:r>
              <a:rPr lang="en-US" dirty="0">
                <a:solidFill>
                  <a:srgbClr val="FFFF00"/>
                </a:solidFill>
              </a:rPr>
              <a:t>Experience : </a:t>
            </a:r>
            <a:r>
              <a:rPr lang="en-US" dirty="0" smtClean="0">
                <a:solidFill>
                  <a:srgbClr val="FFFF00"/>
                </a:solidFill>
              </a:rPr>
              <a:t>29 </a:t>
            </a:r>
            <a:r>
              <a:rPr lang="en-US" dirty="0">
                <a:solidFill>
                  <a:srgbClr val="FFFF00"/>
                </a:solidFill>
              </a:rPr>
              <a:t>years</a:t>
            </a:r>
          </a:p>
          <a:p>
            <a:pPr algn="ctr" eaLnBrk="1" hangingPunct="1"/>
            <a:endParaRPr lang="en-US" sz="1350" dirty="0">
              <a:solidFill>
                <a:srgbClr val="FFFF00"/>
              </a:solidFill>
            </a:endParaRP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>
          <a:xfrm>
            <a:off x="7638757" y="0"/>
            <a:ext cx="4553243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b="1" u="sng" dirty="0">
                <a:solidFill>
                  <a:schemeClr val="bg1"/>
                </a:solidFill>
              </a:rPr>
              <a:t>Specialization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Dotnet</a:t>
            </a:r>
            <a:r>
              <a:rPr lang="en-US" dirty="0">
                <a:solidFill>
                  <a:schemeClr val="bg1"/>
                </a:solidFill>
              </a:rPr>
              <a:t> Core 2.2, </a:t>
            </a:r>
            <a:r>
              <a:rPr lang="en-US" dirty="0" err="1">
                <a:solidFill>
                  <a:schemeClr val="bg1"/>
                </a:solidFill>
              </a:rPr>
              <a:t>ASP.Net</a:t>
            </a:r>
            <a:r>
              <a:rPr lang="en-US" dirty="0">
                <a:solidFill>
                  <a:schemeClr val="bg1"/>
                </a:solidFill>
              </a:rPr>
              <a:t> Core 2.0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C# 7.0, WPF 4.5 .2 with Blend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ASP.Net</a:t>
            </a:r>
            <a:r>
              <a:rPr lang="en-US" dirty="0">
                <a:solidFill>
                  <a:schemeClr val="bg1"/>
                </a:solidFill>
              </a:rPr>
              <a:t>  MVC 2.0 &amp; Micro services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WCF 4.5.1, Web API, WF  4.5.1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Machine learning with Python &amp; R, AWS  administration  &amp; BOTO3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DevOps,  GIT, Jenkins, Docker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RPA with </a:t>
            </a:r>
            <a:r>
              <a:rPr lang="en-US" dirty="0" err="1">
                <a:solidFill>
                  <a:schemeClr val="bg1"/>
                </a:solidFill>
              </a:rPr>
              <a:t>Blueprism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UML 2 and OOAD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HTML 5, CSS 3, SASS, Bootstrap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65 </a:t>
            </a:r>
            <a:r>
              <a:rPr lang="en-US" dirty="0" err="1">
                <a:solidFill>
                  <a:schemeClr val="bg1"/>
                </a:solidFill>
              </a:rPr>
              <a:t>.Net</a:t>
            </a:r>
            <a:r>
              <a:rPr lang="en-US" dirty="0">
                <a:solidFill>
                  <a:schemeClr val="bg1"/>
                </a:solidFill>
              </a:rPr>
              <a:t> Design  Patterns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ES 6/7, </a:t>
            </a:r>
            <a:r>
              <a:rPr lang="en-US" dirty="0" err="1">
                <a:solidFill>
                  <a:schemeClr val="bg1"/>
                </a:solidFill>
              </a:rPr>
              <a:t>Jquery</a:t>
            </a:r>
            <a:r>
              <a:rPr lang="en-US" dirty="0">
                <a:solidFill>
                  <a:schemeClr val="bg1"/>
                </a:solidFill>
              </a:rPr>
              <a:t> 3.x,,D3.js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Aurelia, Post CSS, Lost Grid, AMD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Typescript, Angular 8.0  &amp; </a:t>
            </a:r>
            <a:r>
              <a:rPr lang="en-US">
                <a:solidFill>
                  <a:schemeClr val="bg1"/>
                </a:solidFill>
              </a:rPr>
              <a:t>ngRx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Open UI 5.0, </a:t>
            </a:r>
            <a:r>
              <a:rPr lang="en-US" dirty="0" err="1">
                <a:solidFill>
                  <a:schemeClr val="bg1"/>
                </a:solidFill>
              </a:rPr>
              <a:t>Vue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Oracle Jet, PWA 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Metal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React &amp;  Redux , </a:t>
            </a:r>
            <a:r>
              <a:rPr lang="en-US" dirty="0" err="1">
                <a:solidFill>
                  <a:schemeClr val="bg1"/>
                </a:solidFill>
              </a:rPr>
              <a:t>Mobx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Ext JS 6, Backbone ,Kendo UI, Node JS,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Node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Mongo DB &amp; </a:t>
            </a:r>
            <a:r>
              <a:rPr lang="en-US" dirty="0" err="1">
                <a:solidFill>
                  <a:schemeClr val="bg1"/>
                </a:solidFill>
              </a:rPr>
              <a:t>Restify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Mocha, </a:t>
            </a:r>
            <a:r>
              <a:rPr lang="en-US" dirty="0" err="1">
                <a:solidFill>
                  <a:schemeClr val="bg1"/>
                </a:solidFill>
              </a:rPr>
              <a:t>Jasmine,Protractor</a:t>
            </a:r>
            <a:r>
              <a:rPr lang="en-US" dirty="0">
                <a:solidFill>
                  <a:schemeClr val="bg1"/>
                </a:solidFill>
              </a:rPr>
              <a:t>, Karma</a:t>
            </a:r>
          </a:p>
          <a:p>
            <a:pPr algn="r">
              <a:spcBef>
                <a:spcPts val="3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Docker, </a:t>
            </a:r>
            <a:r>
              <a:rPr lang="en-US" dirty="0" err="1">
                <a:solidFill>
                  <a:schemeClr val="bg1"/>
                </a:solidFill>
              </a:rPr>
              <a:t>Webpack</a:t>
            </a:r>
            <a:r>
              <a:rPr lang="en-US" dirty="0">
                <a:solidFill>
                  <a:schemeClr val="bg1"/>
                </a:solidFill>
              </a:rPr>
              <a:t>, Grunt, Gulp,</a:t>
            </a:r>
          </a:p>
          <a:p>
            <a:pPr algn="r">
              <a:spcBef>
                <a:spcPts val="450"/>
              </a:spcBef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3175" y="22860"/>
            <a:ext cx="239749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/>
          <p:nvPr/>
        </p:nvSpPr>
        <p:spPr>
          <a:xfrm>
            <a:off x="0" y="3580109"/>
            <a:ext cx="7638756" cy="92025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4000" dirty="0">
                <a:solidFill>
                  <a:srgbClr val="FFFF00"/>
                </a:solidFill>
              </a:rPr>
              <a:t>React &amp; </a:t>
            </a:r>
            <a:r>
              <a:rPr lang="en-IN" sz="4000" dirty="0" err="1">
                <a:solidFill>
                  <a:srgbClr val="FFFF00"/>
                </a:solidFill>
              </a:rPr>
              <a:t>Redux</a:t>
            </a:r>
            <a:endParaRPr lang="en-IN" sz="4000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6275" y="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0668000" y="45720"/>
            <a:ext cx="0" cy="71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4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04439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Components</a:t>
            </a: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52" y="779376"/>
            <a:ext cx="91730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8" descr="component-dom-tre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61286"/>
            <a:ext cx="7543800" cy="501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14400" y="104439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Component Tree vs DOM Tree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64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8"/>
    </mc:Choice>
    <mc:Fallback xmlns="">
      <p:transition spd="slow" advTm="8459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44780" y="1066801"/>
            <a:ext cx="912322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>
                <a:solidFill>
                  <a:srgbClr val="FF0000"/>
                </a:solidFill>
              </a:rPr>
              <a:t>FilterableProductTable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SearchBar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2"/>
            <a:r>
              <a:rPr lang="en-US" sz="3200" dirty="0" err="1">
                <a:solidFill>
                  <a:srgbClr val="FF0000"/>
                </a:solidFill>
              </a:rPr>
              <a:t>ProductCategoryRow</a:t>
            </a:r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9" name="Picture 8" descr="React.js Tutorial Thinking in Rea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6" y="1343891"/>
            <a:ext cx="3782291" cy="55279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828800" y="4107874"/>
            <a:ext cx="464820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u="sng" dirty="0">
                <a:hlinkClick r:id="rId3"/>
              </a:rPr>
              <a:t>Single Responsibility Principle</a:t>
            </a:r>
            <a:r>
              <a:rPr lang="en-US" sz="2400" dirty="0"/>
              <a:t> </a:t>
            </a:r>
          </a:p>
          <a:p>
            <a:r>
              <a:rPr lang="en-US" sz="2400" dirty="0"/>
              <a:t>Design  components to be responsible for only one thing.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14400" y="104439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Component Tree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"/>
    </mc:Choice>
    <mc:Fallback xmlns="">
      <p:transition spd="slow" advTm="64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44780" y="1066801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10" name="Picture 9" descr="React.js component hierarch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24212"/>
            <a:ext cx="9372600" cy="593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14400" y="104439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18388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607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19205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Unidirectional Data Flow - How </a:t>
            </a:r>
            <a:r>
              <a:rPr lang="en-US" sz="3200" b="1" dirty="0">
                <a:solidFill>
                  <a:srgbClr val="FFFF00"/>
                </a:solidFill>
              </a:rPr>
              <a:t>React works?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703980"/>
            <a:ext cx="12191999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800" dirty="0" smtClean="0"/>
          </a:p>
          <a:p>
            <a:r>
              <a:rPr lang="en-IN" sz="3000" dirty="0" smtClean="0"/>
              <a:t>    1. state is passed to the view and to child components from top to bottom</a:t>
            </a:r>
          </a:p>
          <a:p>
            <a:r>
              <a:rPr lang="en-IN" sz="3000" dirty="0" smtClean="0"/>
              <a:t>    2. actions are triggered by the view </a:t>
            </a:r>
          </a:p>
          <a:p>
            <a:r>
              <a:rPr lang="en-IN" sz="3000" dirty="0" smtClean="0"/>
              <a:t>    3. actions can update the state </a:t>
            </a:r>
          </a:p>
          <a:p>
            <a:r>
              <a:rPr lang="en-IN" sz="3000" dirty="0" smtClean="0"/>
              <a:t>    4. the state change is passed to the view and to child components via props</a:t>
            </a:r>
          </a:p>
          <a:p>
            <a:r>
              <a:rPr lang="en-IN" sz="3000" dirty="0" smtClean="0"/>
              <a:t>    5. Data can not flow in opposite direction and also between siblings</a:t>
            </a:r>
          </a:p>
          <a:p>
            <a:endParaRPr lang="en-IN" sz="3000" dirty="0" smtClean="0"/>
          </a:p>
          <a:p>
            <a:r>
              <a:rPr lang="en-IN" sz="3000" dirty="0" smtClean="0">
                <a:solidFill>
                  <a:srgbClr val="FF0000"/>
                </a:solidFill>
              </a:rPr>
              <a:t>Advantages:</a:t>
            </a:r>
          </a:p>
          <a:p>
            <a:r>
              <a:rPr lang="en-IN" sz="3000" dirty="0" smtClean="0"/>
              <a:t>    1. it’s less error prone and have more  control over data </a:t>
            </a:r>
          </a:p>
          <a:p>
            <a:r>
              <a:rPr lang="en-IN" sz="3000" dirty="0" smtClean="0"/>
              <a:t>    2. it’s easier to debug, as we know what is coming from where </a:t>
            </a:r>
          </a:p>
          <a:p>
            <a:r>
              <a:rPr lang="en-IN" sz="3000" dirty="0" smtClean="0"/>
              <a:t>    3. it’s more efficient, as the library already knows what the boundaries are    	of  each part of the system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3206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33059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How React works?</a:t>
            </a: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48691" y="15240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/>
              <a:t>For Change detection:</a:t>
            </a:r>
          </a:p>
          <a:p>
            <a:pPr marL="0" indent="0">
              <a:buNone/>
            </a:pPr>
            <a:r>
              <a:rPr lang="en-US" sz="2800" dirty="0"/>
              <a:t>(1) React uses an observer model instead of dirty checking </a:t>
            </a:r>
            <a:r>
              <a:rPr lang="en-US" sz="2800" i="1" dirty="0"/>
              <a:t>(continuous model checking for changes)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That’s why it doesn't have to calculate what is changed, it knows immediately. </a:t>
            </a:r>
          </a:p>
          <a:p>
            <a:endParaRPr lang="en-US" sz="2800" dirty="0"/>
          </a:p>
          <a:p>
            <a:r>
              <a:rPr lang="en-US" sz="2800" dirty="0"/>
              <a:t>It reduces the calculations and make the app smoother. 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5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1106" y="672689"/>
            <a:ext cx="101276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Virtual DOM : for fast and minimal  DOM updates: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React batches much of the changes and performs a unique update to the real DOM, 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by changing all the elements that need to be changed at the same time (Diffing), 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so the repaint and reflow the browser must perform to render the changes 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are executed just once.</a:t>
            </a:r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New Features of React 16.x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48691" y="12192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/>
              <a:t>For the </a:t>
            </a:r>
            <a:r>
              <a:rPr lang="en-US" sz="2800" b="1" dirty="0"/>
              <a:t>DOM changing challenge</a:t>
            </a:r>
            <a:r>
              <a:rPr lang="en-US" sz="2800" dirty="0"/>
              <a:t> </a:t>
            </a:r>
          </a:p>
          <a:p>
            <a:pPr marL="0" indent="0">
              <a:buNone/>
            </a:pPr>
            <a:r>
              <a:rPr lang="en-US" sz="2800" dirty="0"/>
              <a:t>(2) React builds the tree representation of the DOM in the memory and calculates which DOM element should change. </a:t>
            </a:r>
          </a:p>
          <a:p>
            <a:pPr marL="0" indent="0">
              <a:buNone/>
            </a:pPr>
            <a:r>
              <a:rPr lang="en-US" sz="2800" dirty="0"/>
              <a:t>DOM manipulation is heavy, and we would like to keep it at the minimum</a:t>
            </a:r>
          </a:p>
          <a:p>
            <a:pPr marL="0" indent="0">
              <a:buNone/>
            </a:pPr>
            <a:r>
              <a:rPr lang="en-US" sz="2800" dirty="0"/>
              <a:t>React tries to keep as </a:t>
            </a:r>
            <a:r>
              <a:rPr lang="en-US" sz="2800" b="1" dirty="0"/>
              <a:t>much DOM elements untouched as possible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r>
              <a:rPr lang="en-US" sz="2800" dirty="0"/>
              <a:t>Given the less DOM manipulation can be calculated faster based on the object representation, the costs of the DOM changes are reduced nicely.</a:t>
            </a:r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104439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How React works?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"/>
    </mc:Choice>
    <mc:Fallback xmlns="">
      <p:transition spd="slow" advTm="31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4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33059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How React Works</a:t>
            </a: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3218" y="938066"/>
            <a:ext cx="91232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React applies changes by running a </a:t>
            </a:r>
            <a:r>
              <a:rPr lang="en-US" sz="2800" dirty="0">
                <a:solidFill>
                  <a:srgbClr val="FF0000"/>
                </a:solidFill>
              </a:rPr>
              <a:t>“diffing” </a:t>
            </a:r>
            <a:r>
              <a:rPr lang="en-US" sz="2800" dirty="0"/>
              <a:t>algorithm, which identifies what has changed. </a:t>
            </a:r>
          </a:p>
          <a:p>
            <a:endParaRPr lang="en-US" sz="2800" dirty="0"/>
          </a:p>
          <a:p>
            <a:r>
              <a:rPr lang="en-US" sz="2800" dirty="0"/>
              <a:t>The second step is “</a:t>
            </a:r>
            <a:r>
              <a:rPr lang="en-US" sz="2800" dirty="0">
                <a:solidFill>
                  <a:srgbClr val="FF0000"/>
                </a:solidFill>
              </a:rPr>
              <a:t>reconciliation”</a:t>
            </a:r>
            <a:r>
              <a:rPr lang="en-US" sz="2800" dirty="0"/>
              <a:t>, where it updates the DOM with the results of diff.</a:t>
            </a:r>
          </a:p>
          <a:p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262745"/>
            <a:ext cx="6339356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53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98230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React Algorithm</a:t>
            </a: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44780" y="1066800"/>
            <a:ext cx="91232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Virtual DOM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Pure render function:</a:t>
            </a:r>
          </a:p>
          <a:p>
            <a:pPr lvl="1"/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dirty="0"/>
              <a:t>f(d)=v     (take data and render)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f(d’)=v’   (Data changes) - Delta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diff(</a:t>
            </a:r>
            <a:r>
              <a:rPr lang="en-US" sz="2800" dirty="0" err="1"/>
              <a:t>v,v</a:t>
            </a:r>
            <a:r>
              <a:rPr lang="en-US" sz="2800" dirty="0"/>
              <a:t>’)= changes (apply diff algorithm to apply DOM 	            update where required)</a:t>
            </a: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300" y="1262839"/>
            <a:ext cx="4152282" cy="23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1785" y="836712"/>
            <a:ext cx="8568952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800" dirty="0" smtClean="0"/>
          </a:p>
          <a:p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665" y="2286000"/>
            <a:ext cx="4159218" cy="2338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58609" y="1455343"/>
            <a:ext cx="1152128" cy="470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http://s.tmocache.com/content/dam/tmo/en-p/cell-phones/apple-iphone-6/all/stills/browse-apple-iphone-6-all.jpg/_jcr_content/renditions/cq5dam.web.280.28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01" y="836712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ipad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065" y="685800"/>
            <a:ext cx="154362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65" y="609600"/>
            <a:ext cx="202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865" y="762000"/>
            <a:ext cx="206316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767439"/>
              </p:ext>
            </p:extLst>
          </p:nvPr>
        </p:nvGraphicFramePr>
        <p:xfrm>
          <a:off x="1995065" y="3924300"/>
          <a:ext cx="8686800" cy="316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909881" y="6488668"/>
            <a:ext cx="153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Structure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09665" y="64770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Style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83928" y="647700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Code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Web Challenges now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1572096"/>
            <a:ext cx="4638059" cy="406670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53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14400" y="98230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React Algorithm</a:t>
            </a:r>
          </a:p>
        </p:txBody>
      </p:sp>
    </p:spTree>
    <p:extLst>
      <p:ext uri="{BB962C8B-B14F-4D97-AF65-F5344CB8AC3E}">
        <p14:creationId xmlns:p14="http://schemas.microsoft.com/office/powerpoint/2010/main" val="142706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009" y="1255776"/>
            <a:ext cx="6934200" cy="4992624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53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14400" y="98230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React Algorithm</a:t>
            </a:r>
          </a:p>
        </p:txBody>
      </p:sp>
    </p:spTree>
    <p:extLst>
      <p:ext uri="{BB962C8B-B14F-4D97-AF65-F5344CB8AC3E}">
        <p14:creationId xmlns:p14="http://schemas.microsoft.com/office/powerpoint/2010/main" val="398481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63" y="1117283"/>
            <a:ext cx="5565693" cy="4675182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53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14400" y="98230"/>
            <a:ext cx="11277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React Algorithm</a:t>
            </a:r>
          </a:p>
        </p:txBody>
      </p:sp>
    </p:spTree>
    <p:extLst>
      <p:ext uri="{BB962C8B-B14F-4D97-AF65-F5344CB8AC3E}">
        <p14:creationId xmlns:p14="http://schemas.microsoft.com/office/powerpoint/2010/main" val="21863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218" y="1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Unidirectional Data Flow</a:t>
            </a: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44780" y="1066801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763000" y="5867400"/>
            <a:ext cx="11430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39200" y="609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Product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rot="16200000" flipH="1">
            <a:off x="9163050" y="5695950"/>
            <a:ext cx="228600" cy="114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0"/>
            <a:ext cx="111252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Down Arrow 14"/>
          <p:cNvSpPr/>
          <p:nvPr/>
        </p:nvSpPr>
        <p:spPr>
          <a:xfrm>
            <a:off x="8915400" y="381000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828800" y="19050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905000" y="4648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1905000" y="55626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985682" y="5334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905000" y="6172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4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9691" y="825089"/>
            <a:ext cx="101276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</a:pPr>
            <a:endParaRPr lang="en-IN" sz="3200" dirty="0" smtClean="0"/>
          </a:p>
          <a:p>
            <a:pPr lvl="0" fontAlgn="base">
              <a:lnSpc>
                <a:spcPct val="150000"/>
              </a:lnSpc>
            </a:pPr>
            <a:r>
              <a:rPr lang="en-IN" sz="3200" dirty="0" smtClean="0"/>
              <a:t>- when a function does not mutate objects but just returns a </a:t>
            </a:r>
          </a:p>
          <a:p>
            <a:pPr lvl="0" fontAlgn="base">
              <a:lnSpc>
                <a:spcPct val="150000"/>
              </a:lnSpc>
            </a:pPr>
            <a:r>
              <a:rPr lang="en-IN" sz="3200" dirty="0" smtClean="0"/>
              <a:t>  new object, it’s called a pure function.  (</a:t>
            </a:r>
            <a:r>
              <a:rPr lang="en-IN" sz="3200" dirty="0" err="1" smtClean="0"/>
              <a:t>Eg</a:t>
            </a:r>
            <a:r>
              <a:rPr lang="en-IN" sz="3200" dirty="0" smtClean="0"/>
              <a:t>. </a:t>
            </a:r>
            <a:r>
              <a:rPr lang="en-IN" sz="3200" smtClean="0"/>
              <a:t>render())</a:t>
            </a:r>
            <a:endParaRPr lang="en-IN" sz="3200" dirty="0" smtClean="0"/>
          </a:p>
          <a:p>
            <a:pPr marL="457200" lvl="0" indent="-457200" fontAlgn="base">
              <a:lnSpc>
                <a:spcPct val="150000"/>
              </a:lnSpc>
              <a:buFontTx/>
              <a:buChar char="-"/>
            </a:pPr>
            <a:r>
              <a:rPr lang="en-IN" sz="3200" dirty="0" smtClean="0"/>
              <a:t>No side effects</a:t>
            </a:r>
          </a:p>
          <a:p>
            <a:pPr marL="457200" lvl="0" indent="-457200" fontAlgn="base">
              <a:lnSpc>
                <a:spcPct val="150000"/>
              </a:lnSpc>
              <a:buFontTx/>
              <a:buChar char="-"/>
            </a:pPr>
            <a:r>
              <a:rPr lang="en-IN" sz="3200" dirty="0" smtClean="0"/>
              <a:t>takes   input and returns  output without changing the input.</a:t>
            </a:r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Pure function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9691" y="825089"/>
            <a:ext cx="101276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- Create specialized version of a component </a:t>
            </a:r>
          </a:p>
          <a:p>
            <a:pPr lvl="0" fontAlgn="base"/>
            <a:r>
              <a:rPr lang="en-IN" sz="2800" dirty="0" smtClean="0"/>
              <a:t> </a:t>
            </a:r>
          </a:p>
          <a:p>
            <a:pPr lvl="0" fontAlgn="base"/>
            <a:r>
              <a:rPr lang="en-IN" sz="2800" dirty="0" smtClean="0"/>
              <a:t>- Use an outer component to expand and specialize a more generic component: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err="1" smtClean="0"/>
              <a:t>const</a:t>
            </a:r>
            <a:r>
              <a:rPr lang="en-IN" sz="2800" dirty="0" smtClean="0"/>
              <a:t> Button = props =&gt; { </a:t>
            </a:r>
          </a:p>
          <a:p>
            <a:pPr lvl="0" fontAlgn="base"/>
            <a:r>
              <a:rPr lang="en-IN" sz="2800" dirty="0" smtClean="0"/>
              <a:t>     return &lt;button&gt;{</a:t>
            </a:r>
            <a:r>
              <a:rPr lang="en-IN" sz="2800" dirty="0" err="1" smtClean="0"/>
              <a:t>props.text</a:t>
            </a:r>
            <a:r>
              <a:rPr lang="en-IN" sz="2800" dirty="0" smtClean="0"/>
              <a:t>}&lt;/button&gt;</a:t>
            </a:r>
          </a:p>
          <a:p>
            <a:pPr lvl="0" fontAlgn="base"/>
            <a:r>
              <a:rPr lang="en-IN" sz="2800" dirty="0" smtClean="0"/>
              <a:t>} </a:t>
            </a:r>
          </a:p>
          <a:p>
            <a:pPr lvl="0" fontAlgn="base"/>
            <a:r>
              <a:rPr lang="en-IN" sz="2800" dirty="0" err="1" smtClean="0"/>
              <a:t>const</a:t>
            </a:r>
            <a:r>
              <a:rPr lang="en-IN" sz="2800" dirty="0" smtClean="0"/>
              <a:t> </a:t>
            </a:r>
            <a:r>
              <a:rPr lang="en-IN" sz="2800" dirty="0" err="1" smtClean="0"/>
              <a:t>SubmitButton</a:t>
            </a:r>
            <a:r>
              <a:rPr lang="en-IN" sz="2800" dirty="0" smtClean="0"/>
              <a:t> = () =&gt; { </a:t>
            </a:r>
          </a:p>
          <a:p>
            <a:pPr lvl="0" fontAlgn="base"/>
            <a:r>
              <a:rPr lang="en-IN" sz="2800" dirty="0" smtClean="0"/>
              <a:t>    return &lt;Button text="Submit" /&gt; } 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err="1" smtClean="0"/>
              <a:t>const</a:t>
            </a:r>
            <a:r>
              <a:rPr lang="en-IN" sz="2800" dirty="0" smtClean="0"/>
              <a:t> </a:t>
            </a:r>
            <a:r>
              <a:rPr lang="en-IN" sz="2800" dirty="0" err="1" smtClean="0"/>
              <a:t>LoginButton</a:t>
            </a:r>
            <a:r>
              <a:rPr lang="en-IN" sz="2800" dirty="0" smtClean="0"/>
              <a:t> = () =&gt; { return &lt;Button text="Login" /&gt; }</a:t>
            </a:r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Composition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4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825089"/>
            <a:ext cx="121920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A component can focus on tracking a click event, for example, and what actually happens when the click event happens  is up to the container component: </a:t>
            </a:r>
          </a:p>
          <a:p>
            <a:pPr lvl="0" fontAlgn="base"/>
            <a:r>
              <a:rPr lang="en-IN" sz="2800" dirty="0" smtClean="0"/>
              <a:t> </a:t>
            </a:r>
          </a:p>
          <a:p>
            <a:pPr lvl="0" fontAlgn="base"/>
            <a:r>
              <a:rPr lang="en-IN" sz="2800" dirty="0" smtClean="0"/>
              <a:t> </a:t>
            </a:r>
            <a:r>
              <a:rPr lang="en-IN" sz="2800" dirty="0" err="1" smtClean="0"/>
              <a:t>const</a:t>
            </a:r>
            <a:r>
              <a:rPr lang="en-IN" sz="2800" dirty="0" smtClean="0"/>
              <a:t> Button = props =&gt; { </a:t>
            </a:r>
          </a:p>
          <a:p>
            <a:pPr lvl="0" fontAlgn="base"/>
            <a:r>
              <a:rPr lang="en-IN" sz="2800" dirty="0" smtClean="0"/>
              <a:t>     return &lt;button </a:t>
            </a:r>
            <a:r>
              <a:rPr lang="en-IN" sz="2800" dirty="0" err="1" smtClean="0"/>
              <a:t>onClick</a:t>
            </a:r>
            <a:r>
              <a:rPr lang="en-IN" sz="2800" dirty="0" smtClean="0"/>
              <a:t>={</a:t>
            </a:r>
            <a:r>
              <a:rPr lang="en-IN" sz="2800" dirty="0" err="1" smtClean="0"/>
              <a:t>props.onClickHandler</a:t>
            </a:r>
            <a:r>
              <a:rPr lang="en-IN" sz="2800" dirty="0" smtClean="0"/>
              <a:t>}&gt;{</a:t>
            </a:r>
            <a:r>
              <a:rPr lang="en-IN" sz="2800" dirty="0" err="1" smtClean="0"/>
              <a:t>props.text</a:t>
            </a:r>
            <a:r>
              <a:rPr lang="en-IN" sz="2800" dirty="0" smtClean="0"/>
              <a:t>}&lt;/button&gt; } </a:t>
            </a:r>
          </a:p>
          <a:p>
            <a:pPr lvl="0" fontAlgn="base"/>
            <a:r>
              <a:rPr lang="en-IN" sz="2800" dirty="0" err="1" smtClean="0"/>
              <a:t>const</a:t>
            </a:r>
            <a:r>
              <a:rPr lang="en-IN" sz="2800" dirty="0" smtClean="0"/>
              <a:t> </a:t>
            </a:r>
            <a:r>
              <a:rPr lang="en-IN" sz="2800" dirty="0" err="1" smtClean="0"/>
              <a:t>LoginButton</a:t>
            </a:r>
            <a:r>
              <a:rPr lang="en-IN" sz="2800" dirty="0" smtClean="0"/>
              <a:t> = props =&gt; { </a:t>
            </a:r>
          </a:p>
          <a:p>
            <a:pPr lvl="0" fontAlgn="base"/>
            <a:r>
              <a:rPr lang="en-IN" sz="2800" dirty="0" smtClean="0"/>
              <a:t>    return &lt;Button text="Login" </a:t>
            </a:r>
          </a:p>
          <a:p>
            <a:pPr lvl="0" fontAlgn="base"/>
            <a:r>
              <a:rPr lang="en-IN" sz="2800" dirty="0" smtClean="0"/>
              <a:t>              </a:t>
            </a:r>
            <a:r>
              <a:rPr lang="en-IN" sz="2800" dirty="0" err="1" smtClean="0"/>
              <a:t>onClickHandler</a:t>
            </a:r>
            <a:r>
              <a:rPr lang="en-IN" sz="2800" dirty="0" smtClean="0"/>
              <a:t>={</a:t>
            </a:r>
            <a:r>
              <a:rPr lang="en-IN" sz="2800" dirty="0" err="1" smtClean="0"/>
              <a:t>props.onClickHandler</a:t>
            </a:r>
            <a:r>
              <a:rPr lang="en-IN" sz="2800" dirty="0" smtClean="0"/>
              <a:t>} /&gt; } 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err="1" smtClean="0"/>
              <a:t>const</a:t>
            </a:r>
            <a:r>
              <a:rPr lang="en-IN" sz="2800" dirty="0" smtClean="0"/>
              <a:t> Container = () =&gt; { </a:t>
            </a:r>
          </a:p>
          <a:p>
            <a:pPr lvl="0" fontAlgn="base"/>
            <a:r>
              <a:rPr lang="en-IN" sz="2800" dirty="0" smtClean="0"/>
              <a:t>    </a:t>
            </a:r>
            <a:r>
              <a:rPr lang="en-IN" sz="2800" dirty="0" err="1" smtClean="0"/>
              <a:t>const</a:t>
            </a:r>
            <a:r>
              <a:rPr lang="en-IN" sz="2800" dirty="0" smtClean="0"/>
              <a:t> </a:t>
            </a:r>
            <a:r>
              <a:rPr lang="en-IN" sz="2800" dirty="0" err="1" smtClean="0"/>
              <a:t>onClickHandler</a:t>
            </a:r>
            <a:r>
              <a:rPr lang="en-IN" sz="2800" dirty="0" smtClean="0"/>
              <a:t> = () =&gt; {</a:t>
            </a:r>
          </a:p>
          <a:p>
            <a:pPr lvl="0" fontAlgn="base"/>
            <a:r>
              <a:rPr lang="en-IN" sz="2800" dirty="0" smtClean="0"/>
              <a:t>         alert('clicked') } </a:t>
            </a:r>
          </a:p>
          <a:p>
            <a:pPr lvl="0" fontAlgn="base"/>
            <a:r>
              <a:rPr lang="en-IN" sz="2800" dirty="0" smtClean="0"/>
              <a:t>    return &lt;</a:t>
            </a:r>
            <a:r>
              <a:rPr lang="en-IN" sz="2800" dirty="0" err="1" smtClean="0"/>
              <a:t>LoginButton</a:t>
            </a:r>
            <a:r>
              <a:rPr lang="en-IN" sz="2800" dirty="0" smtClean="0"/>
              <a:t> </a:t>
            </a:r>
            <a:r>
              <a:rPr lang="en-IN" sz="2800" dirty="0" err="1" smtClean="0"/>
              <a:t>onClickHandler</a:t>
            </a:r>
            <a:r>
              <a:rPr lang="en-IN" sz="2800" dirty="0" smtClean="0"/>
              <a:t>={</a:t>
            </a:r>
            <a:r>
              <a:rPr lang="en-IN" sz="2800" dirty="0" err="1" smtClean="0"/>
              <a:t>onClickHandler</a:t>
            </a:r>
            <a:r>
              <a:rPr lang="en-IN" sz="2800" dirty="0" smtClean="0"/>
              <a:t>} /&gt;</a:t>
            </a:r>
          </a:p>
          <a:p>
            <a:pPr lvl="0" fontAlgn="base"/>
            <a:r>
              <a:rPr lang="en-IN" sz="2800" dirty="0" smtClean="0"/>
              <a:t> }</a:t>
            </a:r>
          </a:p>
          <a:p>
            <a:pPr lvl="0" fontAlgn="base"/>
            <a:endParaRPr lang="en-IN" sz="2800" dirty="0" smtClean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Composition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2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825089"/>
            <a:ext cx="12192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The props. Children property allows  to inject components </a:t>
            </a:r>
          </a:p>
          <a:p>
            <a:pPr lvl="0" fontAlgn="base"/>
            <a:r>
              <a:rPr lang="en-IN" sz="2800" dirty="0" smtClean="0"/>
              <a:t>inside other components. 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The component needs to output </a:t>
            </a:r>
            <a:r>
              <a:rPr lang="en-IN" sz="2800" dirty="0" err="1" smtClean="0"/>
              <a:t>props.children</a:t>
            </a:r>
            <a:r>
              <a:rPr lang="en-IN" sz="2800" dirty="0" smtClean="0"/>
              <a:t> in its JSX: 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err="1" smtClean="0"/>
              <a:t>const</a:t>
            </a:r>
            <a:r>
              <a:rPr lang="en-IN" sz="2800" dirty="0" smtClean="0"/>
              <a:t> Sidebar = props =&gt; { </a:t>
            </a:r>
          </a:p>
          <a:p>
            <a:pPr lvl="0" fontAlgn="base"/>
            <a:r>
              <a:rPr lang="en-IN" sz="2800" dirty="0" smtClean="0"/>
              <a:t>    return &lt;aside&gt;{</a:t>
            </a:r>
            <a:r>
              <a:rPr lang="en-IN" sz="2800" dirty="0" err="1" smtClean="0"/>
              <a:t>props.children</a:t>
            </a:r>
            <a:r>
              <a:rPr lang="en-IN" sz="2800" dirty="0" smtClean="0"/>
              <a:t>}&lt;/aside&gt; </a:t>
            </a:r>
          </a:p>
          <a:p>
            <a:pPr lvl="0" fontAlgn="base"/>
            <a:r>
              <a:rPr lang="en-IN" sz="2800" dirty="0" smtClean="0"/>
              <a:t>    }     </a:t>
            </a:r>
          </a:p>
          <a:p>
            <a:pPr lvl="0" fontAlgn="base"/>
            <a:endParaRPr lang="en-IN" sz="2800" dirty="0"/>
          </a:p>
          <a:p>
            <a:pPr lvl="0" fontAlgn="base"/>
            <a:r>
              <a:rPr lang="en-IN" sz="2800" dirty="0" smtClean="0"/>
              <a:t>Now embed more components into it in a transparent way: </a:t>
            </a:r>
          </a:p>
          <a:p>
            <a:pPr lvl="0" fontAlgn="base"/>
            <a:r>
              <a:rPr lang="en-IN" sz="2800" dirty="0" smtClean="0"/>
              <a:t>&lt;Sidebar&gt; </a:t>
            </a:r>
          </a:p>
          <a:p>
            <a:pPr lvl="0" fontAlgn="base"/>
            <a:r>
              <a:rPr lang="en-IN" sz="2800" dirty="0" smtClean="0"/>
              <a:t>    &lt;Link title="First link" /&gt;</a:t>
            </a:r>
          </a:p>
          <a:p>
            <a:pPr lvl="0" fontAlgn="base"/>
            <a:r>
              <a:rPr lang="en-IN" sz="2800" dirty="0" smtClean="0"/>
              <a:t>    &lt;Link title="Second link" /&gt;</a:t>
            </a:r>
          </a:p>
          <a:p>
            <a:pPr lvl="0" fontAlgn="base"/>
            <a:r>
              <a:rPr lang="en-IN" sz="2800" dirty="0" smtClean="0"/>
              <a:t>&lt;/Sidebar&gt;</a:t>
            </a:r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</a:rPr>
              <a:t>props.children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825089"/>
            <a:ext cx="12192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   - Reusable peace of UI widget </a:t>
            </a:r>
            <a:r>
              <a:rPr lang="en-IN" sz="2800" dirty="0" err="1" smtClean="0"/>
              <a:t>enpasulates</a:t>
            </a:r>
            <a:r>
              <a:rPr lang="en-IN" sz="2800" dirty="0" smtClean="0"/>
              <a:t> UI behaviour with it's own state.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Functional component    vs  Class Component</a:t>
            </a:r>
          </a:p>
          <a:p>
            <a:pPr lvl="0" fontAlgn="base"/>
            <a:r>
              <a:rPr lang="en-IN" sz="2800" dirty="0" smtClean="0"/>
              <a:t>---------------------------------------------------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//Functional Component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export </a:t>
            </a:r>
            <a:r>
              <a:rPr lang="en-IN" sz="2800" dirty="0" err="1" smtClean="0"/>
              <a:t>const</a:t>
            </a:r>
            <a:r>
              <a:rPr lang="en-IN" sz="2800" dirty="0" smtClean="0"/>
              <a:t> Greet= (props) =&gt; { return ( &lt;div&gt;Hello&lt;/div&gt; ) }     </a:t>
            </a:r>
          </a:p>
          <a:p>
            <a:pPr lvl="0" fontAlgn="base"/>
            <a:endParaRPr lang="en-IN" sz="2800" dirty="0"/>
          </a:p>
          <a:p>
            <a:pPr lvl="0" fontAlgn="base"/>
            <a:r>
              <a:rPr lang="en-IN" sz="2800" dirty="0" smtClean="0"/>
              <a:t>// stateless Functional Component</a:t>
            </a:r>
          </a:p>
          <a:p>
            <a:pPr lvl="0" fontAlgn="base"/>
            <a:endParaRPr lang="en-IN" sz="2800" dirty="0" smtClean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Component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825089"/>
            <a:ext cx="121920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>
                <a:solidFill>
                  <a:srgbClr val="FF0000"/>
                </a:solidFill>
              </a:rPr>
              <a:t>The state can be mutated by a child component by passing a mutating function down as a prop</a:t>
            </a:r>
          </a:p>
          <a:p>
            <a:pPr lvl="0" fontAlgn="base"/>
            <a:r>
              <a:rPr lang="en-IN" sz="2800" dirty="0" smtClean="0"/>
              <a:t>import React, { Component } from 'react' </a:t>
            </a:r>
          </a:p>
          <a:p>
            <a:pPr lvl="0" fontAlgn="base"/>
            <a:r>
              <a:rPr lang="en-IN" sz="2800" dirty="0" smtClean="0"/>
              <a:t>class Greet extends Component {</a:t>
            </a:r>
          </a:p>
          <a:p>
            <a:pPr lvl="0" fontAlgn="base"/>
            <a:r>
              <a:rPr lang="en-IN" sz="2800" dirty="0" smtClean="0"/>
              <a:t>    constructor(props){</a:t>
            </a:r>
          </a:p>
          <a:p>
            <a:pPr lvl="0" fontAlgn="base"/>
            <a:r>
              <a:rPr lang="en-IN" sz="2800" dirty="0" smtClean="0"/>
              <a:t>        super(props)</a:t>
            </a:r>
          </a:p>
          <a:p>
            <a:pPr lvl="0" fontAlgn="base"/>
            <a:r>
              <a:rPr lang="en-IN" sz="2800" dirty="0" smtClean="0"/>
              <a:t>        </a:t>
            </a:r>
            <a:r>
              <a:rPr lang="en-IN" sz="2800" dirty="0" err="1" smtClean="0"/>
              <a:t>this.state</a:t>
            </a:r>
            <a:r>
              <a:rPr lang="en-IN" sz="2800" dirty="0" smtClean="0"/>
              <a:t>={</a:t>
            </a:r>
            <a:r>
              <a:rPr lang="en-IN" sz="2800" dirty="0" err="1" smtClean="0"/>
              <a:t>data:'Hello</a:t>
            </a:r>
            <a:r>
              <a:rPr lang="en-IN" sz="2800" dirty="0" smtClean="0"/>
              <a:t>'}</a:t>
            </a:r>
          </a:p>
          <a:p>
            <a:pPr lvl="0" fontAlgn="base"/>
            <a:r>
              <a:rPr lang="en-IN" sz="2800" dirty="0" smtClean="0"/>
              <a:t>    } </a:t>
            </a:r>
          </a:p>
          <a:p>
            <a:pPr lvl="0" fontAlgn="base"/>
            <a:r>
              <a:rPr lang="en-IN" sz="2800" dirty="0" smtClean="0"/>
              <a:t>    // </a:t>
            </a:r>
            <a:r>
              <a:rPr lang="en-IN" sz="2800" dirty="0" err="1" smtClean="0"/>
              <a:t>this.state.data</a:t>
            </a:r>
            <a:r>
              <a:rPr lang="en-IN" sz="2800" dirty="0" smtClean="0"/>
              <a:t>="Welcome"  //  error as state can not be mutated directly </a:t>
            </a:r>
          </a:p>
          <a:p>
            <a:pPr lvl="0" fontAlgn="base"/>
            <a:r>
              <a:rPr lang="en-IN" sz="2800" dirty="0" smtClean="0"/>
              <a:t>    // </a:t>
            </a:r>
            <a:r>
              <a:rPr lang="en-IN" sz="2800" dirty="0" err="1" smtClean="0"/>
              <a:t>this.setState</a:t>
            </a:r>
            <a:r>
              <a:rPr lang="en-IN" sz="2800" dirty="0" smtClean="0"/>
              <a:t>({</a:t>
            </a:r>
            <a:r>
              <a:rPr lang="en-IN" sz="2800" dirty="0" err="1" smtClean="0"/>
              <a:t>data:'Welcome</a:t>
            </a:r>
            <a:r>
              <a:rPr lang="en-IN" sz="2800" dirty="0" smtClean="0"/>
              <a:t>'})</a:t>
            </a:r>
          </a:p>
          <a:p>
            <a:pPr lvl="0" fontAlgn="base"/>
            <a:r>
              <a:rPr lang="en-IN" sz="2800" dirty="0" smtClean="0"/>
              <a:t>    render() {</a:t>
            </a:r>
          </a:p>
          <a:p>
            <a:pPr lvl="0" fontAlgn="base"/>
            <a:r>
              <a:rPr lang="en-IN" sz="2800" dirty="0" smtClean="0"/>
              <a:t>         return ( &lt;div&gt;{</a:t>
            </a:r>
            <a:r>
              <a:rPr lang="en-IN" sz="2800" dirty="0" err="1" smtClean="0"/>
              <a:t>this.state.data</a:t>
            </a:r>
            <a:r>
              <a:rPr lang="en-IN" sz="2800" dirty="0" smtClean="0"/>
              <a:t>}&lt;/div&gt; )</a:t>
            </a:r>
          </a:p>
          <a:p>
            <a:pPr lvl="0" fontAlgn="base"/>
            <a:r>
              <a:rPr lang="en-IN" sz="2800" dirty="0" smtClean="0"/>
              <a:t>          } </a:t>
            </a:r>
          </a:p>
          <a:p>
            <a:pPr lvl="0" fontAlgn="base"/>
            <a:r>
              <a:rPr lang="en-IN" sz="2800" dirty="0" smtClean="0"/>
              <a:t>    }</a:t>
            </a:r>
          </a:p>
          <a:p>
            <a:pPr lvl="0" fontAlgn="base"/>
            <a:endParaRPr lang="en-IN" sz="2800" dirty="0" smtClean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Component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9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8254" y="626932"/>
            <a:ext cx="101276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New Lifecycle Methods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Simpler State Management with the Context API.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err="1"/>
              <a:t>ContextType</a:t>
            </a:r>
            <a:r>
              <a:rPr lang="en-IN" sz="3200" dirty="0"/>
              <a:t> — Using Context without a Consumer.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The Profiler: Using Charts and Interactions.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Lazy Loading with </a:t>
            </a:r>
            <a:r>
              <a:rPr lang="en-IN" sz="3200" dirty="0" err="1"/>
              <a:t>React.Lazy</a:t>
            </a:r>
            <a:r>
              <a:rPr lang="en-IN" sz="3200" dirty="0"/>
              <a:t> and Suspense.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Functional </a:t>
            </a:r>
            <a:r>
              <a:rPr lang="en-IN" sz="3200" dirty="0" err="1"/>
              <a:t>PureComponent</a:t>
            </a:r>
            <a:r>
              <a:rPr lang="en-IN" sz="3200" dirty="0"/>
              <a:t> with </a:t>
            </a:r>
            <a:r>
              <a:rPr lang="en-IN" sz="3200" dirty="0" err="1"/>
              <a:t>React.memo</a:t>
            </a:r>
            <a:endParaRPr lang="en-IN" sz="3200" dirty="0"/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Simplifying React apps with Hooks</a:t>
            </a:r>
            <a:r>
              <a:rPr lang="en-IN" sz="3200" dirty="0" smtClean="0"/>
              <a:t>!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err="1" smtClean="0"/>
              <a:t>Fragement</a:t>
            </a:r>
            <a:r>
              <a:rPr lang="en-IN" sz="3200" dirty="0" smtClean="0"/>
              <a:t>, Portals</a:t>
            </a:r>
            <a:endParaRPr lang="en-IN" sz="3200" dirty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New Features of React 16.12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825089"/>
            <a:ext cx="12192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Component gets their properties via props from its parent which is accessible in child via </a:t>
            </a:r>
            <a:r>
              <a:rPr lang="en-IN" sz="2800" dirty="0" err="1" smtClean="0"/>
              <a:t>props.data</a:t>
            </a:r>
            <a:r>
              <a:rPr lang="en-IN" sz="2800" dirty="0" smtClean="0"/>
              <a:t>(Functional Component through props parameter)  or </a:t>
            </a:r>
            <a:r>
              <a:rPr lang="en-IN" sz="2800" dirty="0" err="1" smtClean="0"/>
              <a:t>this.props.data</a:t>
            </a:r>
            <a:r>
              <a:rPr lang="en-IN" sz="2800" dirty="0" smtClean="0"/>
              <a:t>(Class Component)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err="1" smtClean="0">
                <a:solidFill>
                  <a:srgbClr val="FF0000"/>
                </a:solidFill>
              </a:rPr>
              <a:t>DefaultProps</a:t>
            </a:r>
            <a:r>
              <a:rPr lang="en-IN" sz="2800" dirty="0" smtClean="0">
                <a:solidFill>
                  <a:srgbClr val="FF0000"/>
                </a:solidFill>
              </a:rPr>
              <a:t> and </a:t>
            </a:r>
            <a:r>
              <a:rPr lang="en-IN" sz="2800" dirty="0" err="1" smtClean="0">
                <a:solidFill>
                  <a:srgbClr val="FF0000"/>
                </a:solidFill>
              </a:rPr>
              <a:t>PropTypes</a:t>
            </a:r>
            <a:r>
              <a:rPr lang="en-IN" sz="2800" dirty="0" smtClean="0">
                <a:solidFill>
                  <a:srgbClr val="FF0000"/>
                </a:solidFill>
              </a:rPr>
              <a:t>: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class Blog.... {   }</a:t>
            </a:r>
          </a:p>
          <a:p>
            <a:pPr lvl="0" fontAlgn="base"/>
            <a:r>
              <a:rPr lang="en-IN" sz="2800" dirty="0" err="1" smtClean="0"/>
              <a:t>Blog.propTypes</a:t>
            </a:r>
            <a:r>
              <a:rPr lang="en-IN" sz="2800" dirty="0" smtClean="0"/>
              <a:t> = { title: </a:t>
            </a:r>
            <a:r>
              <a:rPr lang="en-IN" sz="2800" dirty="0" err="1" smtClean="0"/>
              <a:t>PropTypes.string</a:t>
            </a:r>
            <a:r>
              <a:rPr lang="en-IN" sz="2800" dirty="0" smtClean="0"/>
              <a:t>, description: </a:t>
            </a:r>
            <a:r>
              <a:rPr lang="en-IN" sz="2800" dirty="0" err="1" smtClean="0"/>
              <a:t>PropTypes.string</a:t>
            </a:r>
            <a:r>
              <a:rPr lang="en-IN" sz="2800" dirty="0" smtClean="0"/>
              <a:t> }</a:t>
            </a:r>
          </a:p>
          <a:p>
            <a:pPr lvl="0" fontAlgn="base"/>
            <a:r>
              <a:rPr lang="en-IN" sz="2800" dirty="0" smtClean="0"/>
              <a:t>  // Validation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err="1" smtClean="0"/>
              <a:t>Blog.defaultProps</a:t>
            </a:r>
            <a:r>
              <a:rPr lang="en-IN" sz="2800" dirty="0" smtClean="0"/>
              <a:t> = { title: '', description: '' }         </a:t>
            </a:r>
          </a:p>
          <a:p>
            <a:pPr lvl="0" fontAlgn="base"/>
            <a:r>
              <a:rPr lang="en-IN" sz="2800" dirty="0" smtClean="0"/>
              <a:t>  // Set the default values for props</a:t>
            </a:r>
          </a:p>
          <a:p>
            <a:pPr lvl="0" fontAlgn="base"/>
            <a:endParaRPr lang="en-IN" sz="2800" dirty="0" smtClean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props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825089"/>
            <a:ext cx="12192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Presentational components are concerned with generating some </a:t>
            </a:r>
            <a:r>
              <a:rPr lang="en-IN" sz="2800" dirty="0" err="1" smtClean="0"/>
              <a:t>markup</a:t>
            </a:r>
            <a:r>
              <a:rPr lang="en-IN" sz="2800" dirty="0" smtClean="0"/>
              <a:t> to be outputted.  They don’t manage any kind of state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Container components are mostly concerned with the “backend” </a:t>
            </a:r>
          </a:p>
          <a:p>
            <a:pPr lvl="0" fontAlgn="base"/>
            <a:r>
              <a:rPr lang="en-IN" sz="2800" dirty="0" smtClean="0"/>
              <a:t>operations with state management (Interface with </a:t>
            </a:r>
            <a:r>
              <a:rPr lang="en-IN" sz="2800" dirty="0" err="1" smtClean="0"/>
              <a:t>Redux</a:t>
            </a:r>
            <a:r>
              <a:rPr lang="en-IN" sz="2800" dirty="0" smtClean="0"/>
              <a:t> / </a:t>
            </a:r>
            <a:r>
              <a:rPr lang="en-IN" sz="2800" dirty="0" err="1" smtClean="0"/>
              <a:t>Mobx</a:t>
            </a:r>
            <a:r>
              <a:rPr lang="en-IN" sz="2800" dirty="0" smtClean="0"/>
              <a:t> ).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Handle various sub-components (Presentations )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b="1" dirty="0" smtClean="0"/>
              <a:t>Presentational components </a:t>
            </a:r>
            <a:r>
              <a:rPr lang="en-IN" sz="2800" dirty="0" smtClean="0"/>
              <a:t>are concerned with the look, </a:t>
            </a:r>
          </a:p>
          <a:p>
            <a:pPr lvl="0" fontAlgn="base"/>
            <a:r>
              <a:rPr lang="en-IN" sz="2800" b="1" dirty="0" smtClean="0"/>
              <a:t>container components </a:t>
            </a:r>
            <a:r>
              <a:rPr lang="en-IN" sz="2800" dirty="0" smtClean="0"/>
              <a:t>are concerned with making things work. (Smart)</a:t>
            </a:r>
          </a:p>
          <a:p>
            <a:pPr lvl="0" fontAlgn="base"/>
            <a:endParaRPr lang="en-IN" sz="2800" dirty="0" smtClean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Presentation vs Container Component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1782" y="1296144"/>
            <a:ext cx="12192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class Blog extends Component { </a:t>
            </a:r>
          </a:p>
          <a:p>
            <a:pPr lvl="0" fontAlgn="base"/>
            <a:r>
              <a:rPr lang="en-IN" sz="2800" dirty="0" smtClean="0"/>
              <a:t>    render() { </a:t>
            </a:r>
          </a:p>
          <a:p>
            <a:pPr lvl="0" fontAlgn="base"/>
            <a:r>
              <a:rPr lang="en-IN" sz="2800" dirty="0" smtClean="0"/>
              <a:t>        return ( </a:t>
            </a:r>
          </a:p>
          <a:p>
            <a:pPr lvl="0" fontAlgn="base"/>
            <a:r>
              <a:rPr lang="en-IN" sz="2800" dirty="0" smtClean="0"/>
              <a:t>            &lt;</a:t>
            </a:r>
            <a:r>
              <a:rPr lang="en-IN" sz="2800" dirty="0" err="1" smtClean="0"/>
              <a:t>React.Fragment</a:t>
            </a:r>
            <a:r>
              <a:rPr lang="en-IN" sz="2800" dirty="0" smtClean="0"/>
              <a:t>&gt;                          or      &lt;&gt; </a:t>
            </a:r>
          </a:p>
          <a:p>
            <a:pPr lvl="0" fontAlgn="base"/>
            <a:r>
              <a:rPr lang="en-IN" sz="2800" dirty="0" smtClean="0"/>
              <a:t>                &lt;h1&gt;Hi!&lt;/h1&gt; </a:t>
            </a:r>
          </a:p>
          <a:p>
            <a:pPr lvl="0" fontAlgn="base"/>
            <a:r>
              <a:rPr lang="en-IN" sz="2800" dirty="0" smtClean="0"/>
              <a:t>                &lt;p&gt;Welcome to React&lt;/p&gt;</a:t>
            </a:r>
          </a:p>
          <a:p>
            <a:pPr lvl="0" fontAlgn="base"/>
            <a:r>
              <a:rPr lang="en-IN" sz="2800" dirty="0" smtClean="0"/>
              <a:t>            &lt;/</a:t>
            </a:r>
            <a:r>
              <a:rPr lang="en-IN" sz="2800" dirty="0" err="1" smtClean="0"/>
              <a:t>React.Fragment</a:t>
            </a:r>
            <a:r>
              <a:rPr lang="en-IN" sz="2800" dirty="0" smtClean="0"/>
              <a:t>&gt;                                  &lt;/&gt;</a:t>
            </a:r>
          </a:p>
          <a:p>
            <a:pPr lvl="0" fontAlgn="base"/>
            <a:r>
              <a:rPr lang="en-IN" sz="2800" dirty="0" smtClean="0"/>
              <a:t>        )}</a:t>
            </a:r>
          </a:p>
          <a:p>
            <a:pPr lvl="0" fontAlgn="base"/>
            <a:r>
              <a:rPr lang="en-IN" sz="2800" dirty="0" smtClean="0"/>
              <a:t> }</a:t>
            </a:r>
          </a:p>
          <a:p>
            <a:pPr lvl="0" fontAlgn="base"/>
            <a:endParaRPr lang="en-IN" sz="2800" dirty="0" smtClean="0"/>
          </a:p>
          <a:p>
            <a:pPr lvl="0" fontAlgn="base"/>
            <a:endParaRPr lang="en-IN" sz="2800" dirty="0" smtClean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</a:rPr>
              <a:t>React.Fragment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0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528" y="1044263"/>
            <a:ext cx="121920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/>
              <a:t>1</a:t>
            </a:r>
            <a:r>
              <a:rPr lang="en-IN" sz="2800" dirty="0" smtClean="0"/>
              <a:t>. Mounting</a:t>
            </a:r>
          </a:p>
          <a:p>
            <a:pPr lvl="0" fontAlgn="base"/>
            <a:r>
              <a:rPr lang="en-IN" sz="2800" dirty="0" smtClean="0"/>
              <a:t>            constructor(), </a:t>
            </a:r>
            <a:r>
              <a:rPr lang="en-IN" sz="2800" dirty="0" err="1" smtClean="0"/>
              <a:t>getDerivedStateFromProps</a:t>
            </a:r>
            <a:r>
              <a:rPr lang="en-IN" sz="2800" dirty="0" smtClean="0"/>
              <a:t>(), render() and </a:t>
            </a:r>
            <a:r>
              <a:rPr lang="en-IN" sz="2800" dirty="0" err="1" smtClean="0"/>
              <a:t>componentDidMount</a:t>
            </a:r>
            <a:r>
              <a:rPr lang="en-IN" sz="2800" dirty="0" smtClean="0"/>
              <a:t>()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   2. Updating</a:t>
            </a:r>
          </a:p>
          <a:p>
            <a:pPr lvl="0" fontAlgn="base"/>
            <a:r>
              <a:rPr lang="en-IN" sz="2800" dirty="0" smtClean="0"/>
              <a:t>        </a:t>
            </a:r>
            <a:r>
              <a:rPr lang="en-IN" sz="2800" dirty="0" err="1" smtClean="0"/>
              <a:t>getDerivedStateFromProps</a:t>
            </a:r>
            <a:r>
              <a:rPr lang="en-IN" sz="2800" dirty="0" smtClean="0"/>
              <a:t>(), </a:t>
            </a:r>
            <a:r>
              <a:rPr lang="en-IN" sz="2800" dirty="0" err="1" smtClean="0"/>
              <a:t>shouldComponentUpdate</a:t>
            </a:r>
            <a:r>
              <a:rPr lang="en-IN" sz="2800" dirty="0" smtClean="0"/>
              <a:t>(), </a:t>
            </a:r>
          </a:p>
          <a:p>
            <a:pPr lvl="0" fontAlgn="base"/>
            <a:r>
              <a:rPr lang="en-IN" sz="2800" dirty="0" smtClean="0"/>
              <a:t>        render(), </a:t>
            </a:r>
            <a:r>
              <a:rPr lang="en-IN" sz="2800" dirty="0" err="1" smtClean="0"/>
              <a:t>getSnapshotBeforeUpdate</a:t>
            </a:r>
            <a:r>
              <a:rPr lang="en-IN" sz="2800" dirty="0" smtClean="0"/>
              <a:t>() and </a:t>
            </a:r>
            <a:r>
              <a:rPr lang="en-IN" sz="2800" dirty="0" err="1" smtClean="0"/>
              <a:t>componentDidUpdate</a:t>
            </a:r>
            <a:r>
              <a:rPr lang="en-IN" sz="2800" dirty="0" smtClean="0"/>
              <a:t>()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   3. </a:t>
            </a:r>
            <a:r>
              <a:rPr lang="en-IN" sz="2800" dirty="0" err="1" smtClean="0"/>
              <a:t>Unmouting</a:t>
            </a:r>
            <a:endParaRPr lang="en-IN" sz="2800" dirty="0" smtClean="0"/>
          </a:p>
          <a:p>
            <a:pPr lvl="0" fontAlgn="base"/>
            <a:r>
              <a:rPr lang="en-IN" sz="2800" dirty="0" smtClean="0"/>
              <a:t>        </a:t>
            </a:r>
            <a:r>
              <a:rPr lang="en-IN" sz="2800" dirty="0" err="1" smtClean="0"/>
              <a:t>componentWillUnmount</a:t>
            </a:r>
            <a:r>
              <a:rPr lang="en-IN" sz="2800" dirty="0" smtClean="0"/>
              <a:t>()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   4. Error handling</a:t>
            </a:r>
          </a:p>
          <a:p>
            <a:pPr lvl="0" fontAlgn="base"/>
            <a:r>
              <a:rPr lang="en-IN" sz="2800" dirty="0" smtClean="0"/>
              <a:t>        </a:t>
            </a:r>
            <a:r>
              <a:rPr lang="en-IN" sz="2800" dirty="0" err="1" smtClean="0"/>
              <a:t>componentDidCatch</a:t>
            </a:r>
            <a:r>
              <a:rPr lang="en-IN" sz="2800" dirty="0" smtClean="0"/>
              <a:t>()</a:t>
            </a:r>
          </a:p>
          <a:p>
            <a:pPr lvl="0" fontAlgn="base"/>
            <a:r>
              <a:rPr lang="en-IN" sz="2800" dirty="0" smtClean="0"/>
              <a:t>    </a:t>
            </a:r>
          </a:p>
          <a:p>
            <a:pPr lvl="0" fontAlgn="base"/>
            <a:r>
              <a:rPr lang="en-IN" sz="2800" dirty="0" err="1" smtClean="0"/>
              <a:t>componentWillMount</a:t>
            </a:r>
            <a:r>
              <a:rPr lang="en-IN" sz="2800" dirty="0" smtClean="0"/>
              <a:t>, </a:t>
            </a:r>
            <a:r>
              <a:rPr lang="en-IN" sz="2800" dirty="0" err="1" smtClean="0"/>
              <a:t>componentWillReceiveProps</a:t>
            </a:r>
            <a:r>
              <a:rPr lang="en-IN" sz="2800" dirty="0" smtClean="0"/>
              <a:t> or </a:t>
            </a:r>
            <a:r>
              <a:rPr lang="en-IN" sz="2800" dirty="0" err="1" smtClean="0"/>
              <a:t>componentWillUpdate</a:t>
            </a:r>
            <a:endParaRPr lang="en-IN" sz="2800" dirty="0" smtClean="0"/>
          </a:p>
          <a:p>
            <a:pPr lvl="0" fontAlgn="base"/>
            <a:r>
              <a:rPr lang="en-IN" sz="2800" dirty="0" smtClean="0"/>
              <a:t>are obsolete from 16.3 version onwards.</a:t>
            </a:r>
          </a:p>
          <a:p>
            <a:pPr lvl="0" fontAlgn="base"/>
            <a:endParaRPr lang="en-IN" sz="2800" dirty="0" smtClean="0"/>
          </a:p>
          <a:p>
            <a:pPr lvl="0" fontAlgn="base"/>
            <a:endParaRPr lang="en-IN" sz="2800" dirty="0" smtClean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Component Life cycle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528" y="1044263"/>
            <a:ext cx="12192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Higher Order Functions in JavaScript  are functions that accept </a:t>
            </a:r>
          </a:p>
          <a:p>
            <a:pPr lvl="0" fontAlgn="base"/>
            <a:r>
              <a:rPr lang="en-IN" sz="2800" dirty="0" smtClean="0"/>
              <a:t>functions as arguments, and/or return function. (</a:t>
            </a:r>
            <a:r>
              <a:rPr lang="en-IN" sz="2800" dirty="0" err="1" smtClean="0"/>
              <a:t>Array.map</a:t>
            </a:r>
            <a:r>
              <a:rPr lang="en-IN" sz="2800" dirty="0" smtClean="0"/>
              <a:t>, </a:t>
            </a:r>
            <a:r>
              <a:rPr lang="en-IN" sz="2800" dirty="0" err="1" smtClean="0"/>
              <a:t>Array.filter</a:t>
            </a:r>
            <a:r>
              <a:rPr lang="en-IN" sz="2800" dirty="0" smtClean="0"/>
              <a:t>)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When the component accepts a component as input </a:t>
            </a:r>
          </a:p>
          <a:p>
            <a:pPr lvl="0" fontAlgn="base"/>
            <a:r>
              <a:rPr lang="en-IN" sz="2800" dirty="0" smtClean="0"/>
              <a:t>and returns a component as its output, it is HOC.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It is for </a:t>
            </a:r>
            <a:r>
              <a:rPr lang="en-IN" sz="2800" dirty="0" err="1" smtClean="0"/>
              <a:t>composable</a:t>
            </a:r>
            <a:r>
              <a:rPr lang="en-IN" sz="2800" dirty="0" smtClean="0"/>
              <a:t> and reusable, and also more encapsulated.</a:t>
            </a:r>
          </a:p>
          <a:p>
            <a:pPr lvl="0" fontAlgn="base"/>
            <a:endParaRPr lang="en-IN" sz="2800" dirty="0" smtClean="0"/>
          </a:p>
          <a:p>
            <a:pPr lvl="0" fontAlgn="base"/>
            <a:endParaRPr lang="en-IN" sz="2800" dirty="0" smtClean="0"/>
          </a:p>
          <a:p>
            <a:pPr lvl="0" fontAlgn="base"/>
            <a:endParaRPr lang="en-IN" sz="2800" dirty="0" smtClean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Higher order functions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237" y="1667718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Use HOC to enhance an existing component, </a:t>
            </a:r>
          </a:p>
          <a:p>
            <a:pPr lvl="0" fontAlgn="base"/>
            <a:r>
              <a:rPr lang="en-IN" sz="2800" dirty="0" smtClean="0"/>
              <a:t> operate on the state or props, or its rendered </a:t>
            </a:r>
            <a:r>
              <a:rPr lang="en-IN" sz="2800" dirty="0" err="1" smtClean="0"/>
              <a:t>markup</a:t>
            </a:r>
            <a:r>
              <a:rPr lang="en-IN" sz="2800" dirty="0" smtClean="0"/>
              <a:t>.  (</a:t>
            </a:r>
            <a:r>
              <a:rPr lang="en-IN" sz="2800" dirty="0" err="1" smtClean="0"/>
              <a:t>Eg</a:t>
            </a:r>
            <a:r>
              <a:rPr lang="en-IN" sz="2800" dirty="0" smtClean="0"/>
              <a:t>. Apply themes)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Start HOC using with (convention). Example 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  </a:t>
            </a:r>
            <a:r>
              <a:rPr lang="en-IN" sz="2800" dirty="0" err="1" smtClean="0"/>
              <a:t>const</a:t>
            </a:r>
            <a:r>
              <a:rPr lang="en-IN" sz="2800" dirty="0" smtClean="0"/>
              <a:t> </a:t>
            </a:r>
            <a:r>
              <a:rPr lang="en-IN" sz="2800" dirty="0" err="1" smtClean="0"/>
              <a:t>withElement</a:t>
            </a:r>
            <a:r>
              <a:rPr lang="en-IN" sz="2800" dirty="0" smtClean="0"/>
              <a:t> = Element =&gt; () =&gt; &amp;</a:t>
            </a:r>
            <a:r>
              <a:rPr lang="en-IN" sz="2800" dirty="0" err="1" smtClean="0"/>
              <a:t>lt;Element</a:t>
            </a:r>
            <a:r>
              <a:rPr lang="en-IN" sz="2800" dirty="0" smtClean="0"/>
              <a:t> /&gt;</a:t>
            </a:r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Higher order functions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0110" y="869593"/>
            <a:ext cx="12192000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IN" sz="2800" dirty="0" smtClean="0"/>
              <a:t>// add </a:t>
            </a:r>
            <a:r>
              <a:rPr lang="en-IN" sz="2800" dirty="0" err="1" smtClean="0"/>
              <a:t>color</a:t>
            </a:r>
            <a:r>
              <a:rPr lang="en-IN" sz="2800" dirty="0" smtClean="0"/>
              <a:t> property  to component (ex button)</a:t>
            </a:r>
          </a:p>
          <a:p>
            <a:pPr lvl="0" fontAlgn="base"/>
            <a:r>
              <a:rPr lang="en-IN" sz="2800" dirty="0" err="1" smtClean="0"/>
              <a:t>const</a:t>
            </a:r>
            <a:r>
              <a:rPr lang="en-IN" sz="2800" dirty="0" smtClean="0"/>
              <a:t> </a:t>
            </a:r>
            <a:r>
              <a:rPr lang="en-IN" sz="2800" dirty="0" err="1" smtClean="0"/>
              <a:t>withColor</a:t>
            </a:r>
            <a:r>
              <a:rPr lang="en-IN" sz="2800" dirty="0" smtClean="0"/>
              <a:t> = (Element) =&gt; </a:t>
            </a:r>
            <a:r>
              <a:rPr lang="en-IN" sz="2800" dirty="0"/>
              <a:t>(</a:t>
            </a:r>
            <a:r>
              <a:rPr lang="en-IN" sz="2800" dirty="0" smtClean="0"/>
              <a:t>props) =&gt; &lt;Element {...props} </a:t>
            </a:r>
            <a:r>
              <a:rPr lang="en-IN" sz="2800" dirty="0" err="1" smtClean="0"/>
              <a:t>color</a:t>
            </a:r>
            <a:r>
              <a:rPr lang="en-IN" sz="2800" dirty="0" smtClean="0"/>
              <a:t>="red" /&gt;</a:t>
            </a:r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err="1" smtClean="0"/>
              <a:t>const</a:t>
            </a:r>
            <a:r>
              <a:rPr lang="en-IN" sz="2800" dirty="0" smtClean="0"/>
              <a:t> Button = () =&gt; { return &lt;button &gt;click&lt;/button&gt; } </a:t>
            </a:r>
          </a:p>
          <a:p>
            <a:pPr lvl="0" fontAlgn="base"/>
            <a:r>
              <a:rPr lang="en-IN" sz="2800" dirty="0" err="1" smtClean="0"/>
              <a:t>const</a:t>
            </a:r>
            <a:r>
              <a:rPr lang="en-IN" sz="2800" dirty="0" smtClean="0"/>
              <a:t> </a:t>
            </a:r>
            <a:r>
              <a:rPr lang="en-IN" sz="2800" dirty="0" err="1" smtClean="0"/>
              <a:t>ColoredButton</a:t>
            </a:r>
            <a:r>
              <a:rPr lang="en-IN" sz="2800" dirty="0" smtClean="0"/>
              <a:t> = </a:t>
            </a:r>
            <a:r>
              <a:rPr lang="en-IN" sz="2800" dirty="0" err="1" smtClean="0"/>
              <a:t>withColor</a:t>
            </a:r>
            <a:r>
              <a:rPr lang="en-IN" sz="2800" dirty="0" smtClean="0"/>
              <a:t>(Button)</a:t>
            </a:r>
          </a:p>
          <a:p>
            <a:pPr lvl="0" fontAlgn="base"/>
            <a:r>
              <a:rPr lang="en-IN" sz="2800" dirty="0" smtClean="0"/>
              <a:t>// In </a:t>
            </a:r>
            <a:r>
              <a:rPr lang="en-IN" sz="2800" dirty="0" err="1" smtClean="0"/>
              <a:t>redux</a:t>
            </a:r>
            <a:r>
              <a:rPr lang="en-IN" sz="2800" dirty="0" smtClean="0"/>
              <a:t>, connect </a:t>
            </a:r>
            <a:r>
              <a:rPr lang="en-IN" sz="2800" smtClean="0"/>
              <a:t>is HOC </a:t>
            </a:r>
            <a:r>
              <a:rPr lang="en-IN" sz="2800" smtClean="0">
                <a:sym typeface="Wingdings" panose="05000000000000000000" pitchFamily="2" charset="2"/>
              </a:rPr>
              <a:t></a:t>
            </a:r>
            <a:r>
              <a:rPr lang="en-IN" sz="2800" smtClean="0"/>
              <a:t>       </a:t>
            </a:r>
            <a:r>
              <a:rPr lang="en-IN" sz="2800" dirty="0" smtClean="0"/>
              <a:t>connect(</a:t>
            </a:r>
            <a:r>
              <a:rPr lang="en-IN" sz="2800" dirty="0" err="1" smtClean="0"/>
              <a:t>ProductComponent</a:t>
            </a:r>
            <a:r>
              <a:rPr lang="en-IN" sz="2800" dirty="0" smtClean="0"/>
              <a:t>)</a:t>
            </a:r>
          </a:p>
          <a:p>
            <a:pPr lvl="0" fontAlgn="base"/>
            <a:endParaRPr lang="en-IN" sz="2800" dirty="0" smtClean="0"/>
          </a:p>
          <a:p>
            <a:pPr lvl="0" fontAlgn="base"/>
            <a:endParaRPr lang="en-IN" sz="2800" dirty="0" smtClean="0"/>
          </a:p>
          <a:p>
            <a:pPr lvl="0" fontAlgn="base"/>
            <a:r>
              <a:rPr lang="en-IN" sz="2800" dirty="0" smtClean="0"/>
              <a:t>function App() { </a:t>
            </a:r>
          </a:p>
          <a:p>
            <a:pPr lvl="0" fontAlgn="base"/>
            <a:r>
              <a:rPr lang="en-IN" sz="2800" dirty="0" smtClean="0"/>
              <a:t>    return ( </a:t>
            </a:r>
          </a:p>
          <a:p>
            <a:pPr lvl="0" fontAlgn="base"/>
            <a:r>
              <a:rPr lang="en-IN" sz="2800" dirty="0" smtClean="0"/>
              <a:t>        &lt;&gt;</a:t>
            </a:r>
          </a:p>
          <a:p>
            <a:pPr lvl="0" fontAlgn="base"/>
            <a:r>
              <a:rPr lang="en-IN" sz="2800" dirty="0" smtClean="0"/>
              <a:t>                   &lt;</a:t>
            </a:r>
            <a:r>
              <a:rPr lang="en-IN" sz="2800" dirty="0" err="1" smtClean="0"/>
              <a:t>ColoredButton</a:t>
            </a:r>
            <a:r>
              <a:rPr lang="en-IN" sz="2800" dirty="0" smtClean="0"/>
              <a:t> /&gt; </a:t>
            </a:r>
          </a:p>
          <a:p>
            <a:pPr lvl="0" fontAlgn="base"/>
            <a:r>
              <a:rPr lang="en-IN" sz="2800" dirty="0" smtClean="0"/>
              <a:t>        &lt;/&gt; ) </a:t>
            </a:r>
          </a:p>
          <a:p>
            <a:pPr lvl="0" fontAlgn="base"/>
            <a:r>
              <a:rPr lang="en-IN" sz="2800" dirty="0" smtClean="0"/>
              <a:t>}</a:t>
            </a:r>
          </a:p>
          <a:p>
            <a:pPr lvl="0" fontAlgn="base"/>
            <a:r>
              <a:rPr lang="en-IN" sz="2800" dirty="0" smtClean="0"/>
              <a:t>    </a:t>
            </a:r>
          </a:p>
          <a:p>
            <a:pPr lvl="0" fontAlgn="base"/>
            <a:r>
              <a:rPr lang="en-IN" sz="2800" dirty="0" smtClean="0"/>
              <a:t>.</a:t>
            </a:r>
          </a:p>
          <a:p>
            <a:pPr lvl="0" fontAlgn="base"/>
            <a:endParaRPr lang="en-IN" sz="2800" dirty="0" smtClean="0"/>
          </a:p>
          <a:p>
            <a:pPr lvl="0" fontAlgn="base"/>
            <a:endParaRPr lang="en-IN" sz="2800" dirty="0" smtClean="0"/>
          </a:p>
          <a:p>
            <a:pPr lvl="0" fontAlgn="base"/>
            <a:endParaRPr lang="en-IN" sz="2800" dirty="0" smtClean="0"/>
          </a:p>
          <a:p>
            <a:pPr lvl="0" fontAlgn="base"/>
            <a:endParaRPr lang="en-IN" sz="2800" dirty="0" smtClean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Higher order functions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8254" y="626932"/>
            <a:ext cx="10127673" cy="6129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Node </a:t>
            </a:r>
            <a:r>
              <a:rPr lang="en-US" sz="2400" dirty="0" err="1" smtClean="0"/>
              <a:t>js</a:t>
            </a:r>
            <a:r>
              <a:rPr lang="en-US" sz="2400" dirty="0" smtClean="0"/>
              <a:t> &gt; 10.x (</a:t>
            </a:r>
            <a:r>
              <a:rPr lang="en-US" sz="2400" dirty="0" err="1" smtClean="0"/>
              <a:t>npx</a:t>
            </a:r>
            <a:r>
              <a:rPr lang="en-US" sz="2400" dirty="0" smtClean="0"/>
              <a:t> and yarn)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 smtClean="0"/>
              <a:t>Webpack</a:t>
            </a:r>
            <a:r>
              <a:rPr lang="en-US" sz="2400" dirty="0" smtClean="0"/>
              <a:t>   / Gulp / Grunt for Build automation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HTML 5 with API   (</a:t>
            </a:r>
            <a:r>
              <a:rPr lang="en-US" sz="2400" dirty="0" err="1" smtClean="0"/>
              <a:t>LocalStorage</a:t>
            </a:r>
            <a:r>
              <a:rPr lang="en-US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CSS 3 and Bootstrap , React-bootstrap for responsive design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ES 6.0 and ES2017 loader for </a:t>
            </a:r>
            <a:r>
              <a:rPr lang="en-US" sz="2400" dirty="0" err="1" smtClean="0"/>
              <a:t>transpilation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React  and </a:t>
            </a:r>
            <a:r>
              <a:rPr lang="en-US" sz="2400" dirty="0" err="1" smtClean="0"/>
              <a:t>Redux</a:t>
            </a:r>
            <a:r>
              <a:rPr lang="en-US" sz="2400" dirty="0" smtClean="0"/>
              <a:t> /</a:t>
            </a:r>
            <a:r>
              <a:rPr lang="en-US" sz="2400" dirty="0" err="1" smtClean="0"/>
              <a:t>Mobx</a:t>
            </a:r>
            <a:r>
              <a:rPr lang="en-US" sz="2400" dirty="0" smtClean="0"/>
              <a:t> with create-react-app tool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React , </a:t>
            </a:r>
            <a:r>
              <a:rPr lang="en-US" sz="2400" dirty="0" err="1" smtClean="0"/>
              <a:t>redux</a:t>
            </a:r>
            <a:r>
              <a:rPr lang="en-US" sz="2400" dirty="0" smtClean="0"/>
              <a:t> dev tools  or </a:t>
            </a:r>
            <a:r>
              <a:rPr lang="en-US" sz="2400" dirty="0" err="1" smtClean="0"/>
              <a:t>Mobx</a:t>
            </a:r>
            <a:r>
              <a:rPr lang="en-US" sz="2400" dirty="0" smtClean="0"/>
              <a:t> dev tool for debugging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 smtClean="0"/>
              <a:t>Redux</a:t>
            </a:r>
            <a:r>
              <a:rPr lang="en-US" sz="2400" dirty="0" smtClean="0"/>
              <a:t> middleware (Logger, </a:t>
            </a:r>
            <a:r>
              <a:rPr lang="en-US" sz="2400" dirty="0" err="1" smtClean="0"/>
              <a:t>Thunk</a:t>
            </a:r>
            <a:r>
              <a:rPr lang="en-US" sz="2400" dirty="0" smtClean="0"/>
              <a:t>, Saga, …..)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Visual Studio Code IDE   / ATOM …..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JEST unit testing framework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Deployment tools – Jenkins / GIT</a:t>
            </a:r>
          </a:p>
        </p:txBody>
      </p:sp>
      <p:sp>
        <p:nvSpPr>
          <p:cNvPr id="11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React </a:t>
            </a:r>
            <a:r>
              <a:rPr lang="en-US" sz="3200" b="1" dirty="0" err="1" smtClean="0">
                <a:solidFill>
                  <a:srgbClr val="FFFF00"/>
                </a:solidFill>
              </a:rPr>
              <a:t>ingradients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8254" y="626932"/>
            <a:ext cx="10127673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smtClean="0"/>
              <a:t>$ </a:t>
            </a:r>
            <a:r>
              <a:rPr lang="en-US" sz="2800" dirty="0" err="1" smtClean="0"/>
              <a:t>n</a:t>
            </a:r>
            <a:r>
              <a:rPr lang="en-US" sz="2800" dirty="0" err="1" smtClean="0"/>
              <a:t>pm</a:t>
            </a:r>
            <a:r>
              <a:rPr lang="en-US" sz="2800" dirty="0" smtClean="0"/>
              <a:t> install create-react-app -g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smtClean="0"/>
              <a:t>$ </a:t>
            </a:r>
            <a:r>
              <a:rPr lang="en-US" sz="2800" dirty="0" smtClean="0"/>
              <a:t>create-react-app  react-app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/>
              <a:t>c</a:t>
            </a:r>
            <a:r>
              <a:rPr lang="en-US" sz="2800" dirty="0" smtClean="0"/>
              <a:t>d react-app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err="1"/>
              <a:t>n</a:t>
            </a:r>
            <a:r>
              <a:rPr lang="en-US" sz="2800" dirty="0" err="1" smtClean="0"/>
              <a:t>pm</a:t>
            </a:r>
            <a:r>
              <a:rPr lang="en-US" sz="2800" dirty="0" smtClean="0"/>
              <a:t> start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smtClean="0"/>
              <a:t>Open the project in IDE (VS Code)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smtClean="0"/>
              <a:t>Or use online editor 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IN" sz="2800" dirty="0">
                <a:hlinkClick r:id="rId2"/>
              </a:rPr>
              <a:t>https://stackblitz.com/</a:t>
            </a:r>
            <a:endParaRPr lang="en-US" sz="28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</p:txBody>
      </p:sp>
      <p:sp>
        <p:nvSpPr>
          <p:cNvPr id="11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React project setup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7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8254" y="626932"/>
            <a:ext cx="101276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$ create-react-app  react-app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c</a:t>
            </a:r>
            <a:r>
              <a:rPr lang="en-US" sz="2400" dirty="0" smtClean="0"/>
              <a:t>d react-app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/>
              <a:t>n</a:t>
            </a:r>
            <a:r>
              <a:rPr lang="en-US" sz="2400" dirty="0" err="1" smtClean="0"/>
              <a:t>pm</a:t>
            </a:r>
            <a:r>
              <a:rPr lang="en-US" sz="2400" dirty="0" smtClean="0"/>
              <a:t> start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</p:txBody>
      </p:sp>
      <p:sp>
        <p:nvSpPr>
          <p:cNvPr id="11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React </a:t>
            </a:r>
            <a:r>
              <a:rPr lang="en-US" sz="3200" b="1" dirty="0" err="1" smtClean="0">
                <a:solidFill>
                  <a:srgbClr val="FFFF00"/>
                </a:solidFill>
              </a:rPr>
              <a:t>ingradients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2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109" y="1555187"/>
            <a:ext cx="10127673" cy="4201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Born in the year 2013.</a:t>
            </a:r>
          </a:p>
          <a:p>
            <a:r>
              <a:rPr lang="en-US" sz="3200" dirty="0"/>
              <a:t>React is a UI library developed at Facebook to facilitate the creation of interactive, </a:t>
            </a:r>
            <a:r>
              <a:rPr lang="en-US" sz="3200" dirty="0" err="1"/>
              <a:t>stateful</a:t>
            </a:r>
            <a:r>
              <a:rPr lang="en-US" sz="3200" dirty="0"/>
              <a:t> &amp; reusable UI components. </a:t>
            </a:r>
            <a:r>
              <a:rPr lang="en-US" sz="3200" dirty="0">
                <a:solidFill>
                  <a:srgbClr val="FF0000"/>
                </a:solidFill>
              </a:rPr>
              <a:t>(Component Driven Development)</a:t>
            </a:r>
          </a:p>
          <a:p>
            <a:r>
              <a:rPr lang="en-US" sz="3200" dirty="0"/>
              <a:t>It is V in MVC</a:t>
            </a:r>
          </a:p>
          <a:p>
            <a:r>
              <a:rPr lang="en-US" sz="3200" dirty="0"/>
              <a:t> It is used at Facebook and  Instagram.com</a:t>
            </a:r>
          </a:p>
          <a:p>
            <a:r>
              <a:rPr lang="en-US" sz="3200" dirty="0"/>
              <a:t>Works both client and server side (Isomorphic JS)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3200" dirty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New Features of React 16.12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8254" y="626932"/>
            <a:ext cx="101276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$ create-react-app  react-app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c</a:t>
            </a:r>
            <a:r>
              <a:rPr lang="en-US" sz="2400" dirty="0" smtClean="0"/>
              <a:t>d react-app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/>
              <a:t>n</a:t>
            </a:r>
            <a:r>
              <a:rPr lang="en-US" sz="2400" dirty="0" err="1" smtClean="0"/>
              <a:t>pm</a:t>
            </a:r>
            <a:r>
              <a:rPr lang="en-US" sz="2400" dirty="0" smtClean="0"/>
              <a:t> start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</p:txBody>
      </p:sp>
      <p:sp>
        <p:nvSpPr>
          <p:cNvPr id="11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React </a:t>
            </a:r>
            <a:r>
              <a:rPr lang="en-US" sz="3200" b="1" dirty="0" err="1" smtClean="0">
                <a:solidFill>
                  <a:srgbClr val="FFFF00"/>
                </a:solidFill>
              </a:rPr>
              <a:t>ingradients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792"/>
            <a:ext cx="1219200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8254" y="626932"/>
            <a:ext cx="101276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$ create-react-app  react-app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c</a:t>
            </a:r>
            <a:r>
              <a:rPr lang="en-US" sz="2400" dirty="0" smtClean="0"/>
              <a:t>d react-app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/>
              <a:t>n</a:t>
            </a:r>
            <a:r>
              <a:rPr lang="en-US" sz="2400" dirty="0" err="1" smtClean="0"/>
              <a:t>pm</a:t>
            </a:r>
            <a:r>
              <a:rPr lang="en-US" sz="2400" dirty="0" smtClean="0"/>
              <a:t> start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</p:txBody>
      </p:sp>
      <p:sp>
        <p:nvSpPr>
          <p:cNvPr id="11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React </a:t>
            </a:r>
            <a:r>
              <a:rPr lang="en-US" sz="3200" b="1" dirty="0" err="1" smtClean="0">
                <a:solidFill>
                  <a:srgbClr val="FFFF00"/>
                </a:solidFill>
              </a:rPr>
              <a:t>ingradients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792"/>
            <a:ext cx="1219200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3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2255" y="133059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Editors for React JS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8800" y="1676400"/>
            <a:ext cx="86106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Sublime Text 3.0  with Babel plugin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Eclipse 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Visual Studio 2013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Jet Brains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JS Fiddle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	</a:t>
            </a:r>
            <a:r>
              <a:rPr lang="en-US" sz="2800" dirty="0">
                <a:hlinkClick r:id="rId3"/>
              </a:rPr>
              <a:t>https://jsfiddle.net/guillaumemaka/jwm6k66c/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          (Google search: </a:t>
            </a:r>
            <a:r>
              <a:rPr lang="en-US" sz="2800" dirty="0">
                <a:solidFill>
                  <a:srgbClr val="FF0000"/>
                </a:solidFill>
              </a:rPr>
              <a:t>react fiddle </a:t>
            </a:r>
            <a:r>
              <a:rPr lang="en-US" sz="2800" dirty="0"/>
              <a:t>to get above link)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99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2255" y="133059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Build tools / Bundlers with HMRE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79009" y="1572097"/>
            <a:ext cx="79793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Install node </a:t>
            </a:r>
            <a:r>
              <a:rPr lang="en-US" sz="2800" dirty="0" err="1"/>
              <a:t>js</a:t>
            </a:r>
            <a:r>
              <a:rPr lang="en-US" sz="2800" dirty="0"/>
              <a:t> from nodejs.org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C:\&gt; node -version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C:\&gt;npm install create-react-app -g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C:\&gt;</a:t>
            </a:r>
            <a:r>
              <a:rPr lang="en-US" sz="2800"/>
              <a:t>create-react-app  reactproject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800" dirty="0"/>
          </a:p>
          <a:p>
            <a:pPr>
              <a:lnSpc>
                <a:spcPct val="150000"/>
              </a:lnSpc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94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80" y="981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2255" y="133059"/>
            <a:ext cx="82296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JSX – JavaScript  and XML</a:t>
            </a: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676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2709" y="864075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2057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4390" y="951920"/>
            <a:ext cx="912322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u="sng" dirty="0">
                <a:hlinkClick r:id="rId3"/>
              </a:rPr>
              <a:t>JSX</a:t>
            </a:r>
            <a:r>
              <a:rPr lang="en-US" sz="2800" dirty="0"/>
              <a:t> is a XML-like syntax extension to </a:t>
            </a:r>
            <a:r>
              <a:rPr lang="en-US" sz="2800" dirty="0" err="1"/>
              <a:t>ECMAScript</a:t>
            </a:r>
            <a:r>
              <a:rPr lang="en-US" sz="2800" dirty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React provides a convenient XML-based extension to JavaScript, called JSX, to build the component tree as a set of XML nodes.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JSX simplifies the association of event-handlers and properties as xml attributes.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A JSX XML node maps directly to a Component.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Because JSX is not supported in browsers by default we have to compile it to JS.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 </a:t>
            </a:r>
            <a:r>
              <a:rPr lang="en-US" sz="2800" i="1" dirty="0">
                <a:solidFill>
                  <a:srgbClr val="FF0000"/>
                </a:solidFill>
              </a:rPr>
              <a:t>(Babel can </a:t>
            </a:r>
            <a:r>
              <a:rPr lang="en-US" sz="2800" i="1" dirty="0" err="1">
                <a:solidFill>
                  <a:srgbClr val="FF0000"/>
                </a:solidFill>
              </a:rPr>
              <a:t>transpile</a:t>
            </a:r>
            <a:r>
              <a:rPr lang="en-US" sz="2800" i="1" dirty="0">
                <a:solidFill>
                  <a:srgbClr val="FF0000"/>
                </a:solidFill>
              </a:rPr>
              <a:t> JSX to JS)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509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React Redux case study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0927" y="152401"/>
            <a:ext cx="913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1 — Write A Detailed Mock of the Screen</a:t>
            </a:r>
          </a:p>
          <a:p>
            <a:r>
              <a:rPr lang="en-US" sz="2800" dirty="0"/>
              <a:t>Mock should include all the data and visual effects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26" y="1106508"/>
            <a:ext cx="9137074" cy="613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2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0927" y="152401"/>
            <a:ext cx="913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2 — Divide The App Into Components</a:t>
            </a:r>
          </a:p>
          <a:p>
            <a:r>
              <a:rPr lang="en-US" sz="2800" dirty="0"/>
              <a:t>3 components “</a:t>
            </a:r>
            <a:r>
              <a:rPr lang="en-US" sz="2800" dirty="0" err="1"/>
              <a:t>AddTodo</a:t>
            </a:r>
            <a:r>
              <a:rPr lang="en-US" sz="2800" dirty="0"/>
              <a:t>”, “</a:t>
            </a:r>
            <a:r>
              <a:rPr lang="en-US" sz="2800" dirty="0" err="1"/>
              <a:t>TodoList</a:t>
            </a:r>
            <a:r>
              <a:rPr lang="en-US" sz="2800" dirty="0"/>
              <a:t>” and “Filter” component.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9462" y="4267201"/>
            <a:ext cx="457200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b="1" dirty="0"/>
              <a:t>Redux Terms: “Actions” And “States”</a:t>
            </a:r>
          </a:p>
          <a:p>
            <a:r>
              <a:rPr lang="en-US" sz="2000" b="1" i="1" dirty="0"/>
              <a:t>Every component does two things:</a:t>
            </a:r>
            <a:br>
              <a:rPr lang="en-US" sz="2000" b="1" i="1" dirty="0"/>
            </a:br>
            <a:r>
              <a:rPr lang="en-US" sz="2000" dirty="0"/>
              <a:t>1. Render DOM based on some data. This data is called as </a:t>
            </a:r>
            <a:r>
              <a:rPr lang="en-US" sz="2000" dirty="0" err="1"/>
              <a:t>a“</a:t>
            </a:r>
            <a:r>
              <a:rPr lang="en-US" sz="2000" b="1" dirty="0" err="1"/>
              <a:t>state</a:t>
            </a:r>
            <a:r>
              <a:rPr lang="en-US" sz="2000" dirty="0"/>
              <a:t>”.</a:t>
            </a:r>
            <a:br>
              <a:rPr lang="en-US" sz="2000" dirty="0"/>
            </a:br>
            <a:r>
              <a:rPr lang="en-US" sz="2000" dirty="0"/>
              <a:t>2. Listen to the user and other events and send them to JS functions. These are called “</a:t>
            </a:r>
            <a:r>
              <a:rPr lang="en-US" sz="2000" b="1" dirty="0"/>
              <a:t>Actions</a:t>
            </a:r>
            <a:r>
              <a:rPr lang="en-US" sz="20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9264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0927" y="152400"/>
            <a:ext cx="9137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 Component Tree</a:t>
            </a:r>
          </a:p>
        </p:txBody>
      </p:sp>
      <p:sp>
        <p:nvSpPr>
          <p:cNvPr id="3" name="Oval 2"/>
          <p:cNvSpPr/>
          <p:nvPr/>
        </p:nvSpPr>
        <p:spPr>
          <a:xfrm>
            <a:off x="5424501" y="2375846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5" name="TextBox 4"/>
          <p:cNvSpPr txBox="1"/>
          <p:nvPr/>
        </p:nvSpPr>
        <p:spPr>
          <a:xfrm>
            <a:off x="5362647" y="2584249"/>
            <a:ext cx="10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Todoapp</a:t>
            </a:r>
            <a:endParaRPr lang="en-IN" b="1" dirty="0"/>
          </a:p>
        </p:txBody>
      </p:sp>
      <p:sp>
        <p:nvSpPr>
          <p:cNvPr id="7" name="Oval 6"/>
          <p:cNvSpPr/>
          <p:nvPr/>
        </p:nvSpPr>
        <p:spPr>
          <a:xfrm>
            <a:off x="297180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9" name="Oval 8"/>
          <p:cNvSpPr/>
          <p:nvPr/>
        </p:nvSpPr>
        <p:spPr>
          <a:xfrm>
            <a:off x="5487790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0" name="TextBox 9"/>
          <p:cNvSpPr txBox="1"/>
          <p:nvPr/>
        </p:nvSpPr>
        <p:spPr>
          <a:xfrm>
            <a:off x="5486400" y="4077646"/>
            <a:ext cx="92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Todolist</a:t>
            </a:r>
            <a:endParaRPr lang="en-IN" b="1" dirty="0"/>
          </a:p>
        </p:txBody>
      </p:sp>
      <p:sp>
        <p:nvSpPr>
          <p:cNvPr id="11" name="Oval 10"/>
          <p:cNvSpPr/>
          <p:nvPr/>
        </p:nvSpPr>
        <p:spPr>
          <a:xfrm>
            <a:off x="8212846" y="391191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2" name="TextBox 11"/>
          <p:cNvSpPr txBox="1"/>
          <p:nvPr/>
        </p:nvSpPr>
        <p:spPr>
          <a:xfrm>
            <a:off x="8138602" y="4094824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   Filter</a:t>
            </a:r>
          </a:p>
        </p:txBody>
      </p:sp>
      <p:sp>
        <p:nvSpPr>
          <p:cNvPr id="13" name="Oval 12"/>
          <p:cNvSpPr/>
          <p:nvPr/>
        </p:nvSpPr>
        <p:spPr>
          <a:xfrm>
            <a:off x="2496458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4" name="TextBox 13"/>
          <p:cNvSpPr txBox="1"/>
          <p:nvPr/>
        </p:nvSpPr>
        <p:spPr>
          <a:xfrm>
            <a:off x="2491356" y="5743585"/>
            <a:ext cx="8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  </a:t>
            </a:r>
            <a:r>
              <a:rPr lang="en-IN" b="1" dirty="0" err="1"/>
              <a:t>Todo</a:t>
            </a:r>
            <a:endParaRPr lang="en-IN" b="1" dirty="0"/>
          </a:p>
          <a:p>
            <a:r>
              <a:rPr lang="en-IN" b="1" dirty="0"/>
              <a:t>    text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6" name="TextBox 15"/>
          <p:cNvSpPr txBox="1"/>
          <p:nvPr/>
        </p:nvSpPr>
        <p:spPr>
          <a:xfrm>
            <a:off x="3743294" y="579482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Add</a:t>
            </a:r>
          </a:p>
        </p:txBody>
      </p:sp>
      <p:sp>
        <p:nvSpPr>
          <p:cNvPr id="17" name="Oval 16"/>
          <p:cNvSpPr/>
          <p:nvPr/>
        </p:nvSpPr>
        <p:spPr>
          <a:xfrm>
            <a:off x="5478718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TextBox 17"/>
          <p:cNvSpPr txBox="1"/>
          <p:nvPr/>
        </p:nvSpPr>
        <p:spPr>
          <a:xfrm>
            <a:off x="5390897" y="5743584"/>
            <a:ext cx="109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TodoItem</a:t>
            </a:r>
            <a:endParaRPr lang="en-IN" b="1" dirty="0"/>
          </a:p>
        </p:txBody>
      </p:sp>
      <p:sp>
        <p:nvSpPr>
          <p:cNvPr id="19" name="Oval 18"/>
          <p:cNvSpPr/>
          <p:nvPr/>
        </p:nvSpPr>
        <p:spPr>
          <a:xfrm>
            <a:off x="7298446" y="56388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0" name="TextBox 19"/>
          <p:cNvSpPr txBox="1"/>
          <p:nvPr/>
        </p:nvSpPr>
        <p:spPr>
          <a:xfrm>
            <a:off x="7460340" y="583513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All</a:t>
            </a:r>
          </a:p>
        </p:txBody>
      </p:sp>
      <p:sp>
        <p:nvSpPr>
          <p:cNvPr id="21" name="Oval 20"/>
          <p:cNvSpPr/>
          <p:nvPr/>
        </p:nvSpPr>
        <p:spPr>
          <a:xfrm>
            <a:off x="8329805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TextBox 21"/>
          <p:cNvSpPr txBox="1"/>
          <p:nvPr/>
        </p:nvSpPr>
        <p:spPr>
          <a:xfrm>
            <a:off x="8491700" y="5794829"/>
            <a:ext cx="7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Show</a:t>
            </a:r>
          </a:p>
        </p:txBody>
      </p:sp>
      <p:sp>
        <p:nvSpPr>
          <p:cNvPr id="23" name="Oval 22"/>
          <p:cNvSpPr/>
          <p:nvPr/>
        </p:nvSpPr>
        <p:spPr>
          <a:xfrm>
            <a:off x="9361164" y="5598495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4" name="TextBox 23"/>
          <p:cNvSpPr txBox="1"/>
          <p:nvPr/>
        </p:nvSpPr>
        <p:spPr>
          <a:xfrm>
            <a:off x="9483176" y="57584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done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5867400" y="3149915"/>
            <a:ext cx="1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7" idx="7"/>
          </p:cNvCxnSpPr>
          <p:nvPr/>
        </p:nvCxnSpPr>
        <p:spPr>
          <a:xfrm flipH="1">
            <a:off x="3752289" y="2953581"/>
            <a:ext cx="1657910" cy="106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1" idx="1"/>
          </p:cNvCxnSpPr>
          <p:nvPr/>
        </p:nvCxnSpPr>
        <p:spPr>
          <a:xfrm>
            <a:off x="6247009" y="2914663"/>
            <a:ext cx="2099748" cy="110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3" idx="0"/>
          </p:cNvCxnSpPr>
          <p:nvPr/>
        </p:nvCxnSpPr>
        <p:spPr>
          <a:xfrm flipH="1">
            <a:off x="2953659" y="4673916"/>
            <a:ext cx="295305" cy="964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53128" y="4673915"/>
            <a:ext cx="233073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9" idx="4"/>
          </p:cNvCxnSpPr>
          <p:nvPr/>
        </p:nvCxnSpPr>
        <p:spPr>
          <a:xfrm flipH="1">
            <a:off x="5944990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19" idx="0"/>
          </p:cNvCxnSpPr>
          <p:nvPr/>
        </p:nvCxnSpPr>
        <p:spPr>
          <a:xfrm flipH="1">
            <a:off x="7755647" y="4562324"/>
            <a:ext cx="591111" cy="107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1" idx="4"/>
          </p:cNvCxnSpPr>
          <p:nvPr/>
        </p:nvCxnSpPr>
        <p:spPr>
          <a:xfrm flipH="1">
            <a:off x="8670046" y="4673915"/>
            <a:ext cx="1" cy="92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5"/>
            <a:endCxn id="23" idx="0"/>
          </p:cNvCxnSpPr>
          <p:nvPr/>
        </p:nvCxnSpPr>
        <p:spPr>
          <a:xfrm>
            <a:off x="8993336" y="4562323"/>
            <a:ext cx="825029" cy="1036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/>
          <p:cNvSpPr/>
          <p:nvPr/>
        </p:nvSpPr>
        <p:spPr>
          <a:xfrm>
            <a:off x="5326318" y="1131554"/>
            <a:ext cx="1226882" cy="951139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5634988" y="14478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Store</a:t>
            </a:r>
          </a:p>
        </p:txBody>
      </p:sp>
      <p:sp>
        <p:nvSpPr>
          <p:cNvPr id="49" name="Down Arrow 48"/>
          <p:cNvSpPr/>
          <p:nvPr/>
        </p:nvSpPr>
        <p:spPr>
          <a:xfrm>
            <a:off x="5707744" y="2082692"/>
            <a:ext cx="388257" cy="2931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/>
          <p:cNvSpPr txBox="1"/>
          <p:nvPr/>
        </p:nvSpPr>
        <p:spPr>
          <a:xfrm>
            <a:off x="2911423" y="4123469"/>
            <a:ext cx="103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AddTodo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9798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0927" y="152401"/>
            <a:ext cx="913707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3 — List State and Actions For Each Component</a:t>
            </a:r>
          </a:p>
          <a:p>
            <a:endParaRPr lang="en-US" sz="2800" b="1" dirty="0"/>
          </a:p>
          <a:p>
            <a:r>
              <a:rPr lang="en-US" sz="2800" dirty="0"/>
              <a:t>Make sure to take a careful look at each component from STEP 2, and list of States and Actions for each one of them.</a:t>
            </a:r>
          </a:p>
          <a:p>
            <a:endParaRPr lang="en-US" sz="2800" dirty="0"/>
          </a:p>
          <a:p>
            <a:r>
              <a:rPr lang="en-US" sz="2800" dirty="0"/>
              <a:t>We have 3 components “</a:t>
            </a:r>
            <a:r>
              <a:rPr lang="en-US" sz="2800" dirty="0" err="1"/>
              <a:t>AddTodo</a:t>
            </a:r>
            <a:r>
              <a:rPr lang="en-US" sz="2800" dirty="0"/>
              <a:t>”, “</a:t>
            </a:r>
            <a:r>
              <a:rPr lang="en-US" sz="2800" dirty="0" err="1"/>
              <a:t>TodoList</a:t>
            </a:r>
            <a:r>
              <a:rPr lang="en-US" sz="2800" dirty="0"/>
              <a:t>” and “Filter” component. Let’s list Actions and States for each one of them.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3.1 </a:t>
            </a:r>
            <a:r>
              <a:rPr lang="en-US" sz="2800" b="1" dirty="0" err="1"/>
              <a:t>AddTodo</a:t>
            </a:r>
            <a:r>
              <a:rPr lang="en-US" sz="2800" b="1" dirty="0"/>
              <a:t> Component — State And Actions</a:t>
            </a:r>
          </a:p>
          <a:p>
            <a:r>
              <a:rPr lang="en-US" sz="2800" dirty="0"/>
              <a:t>In this component, we have no state since the component look and feel doesn’t change based on any data but it needs to let other components know when the user creates a new </a:t>
            </a:r>
            <a:r>
              <a:rPr lang="en-US" sz="2800" dirty="0" err="1"/>
              <a:t>Todo</a:t>
            </a:r>
            <a:r>
              <a:rPr lang="en-US" sz="2800" dirty="0"/>
              <a:t>. Let’s call this action “</a:t>
            </a:r>
            <a:r>
              <a:rPr lang="en-US" sz="2800" b="1" dirty="0"/>
              <a:t>ADD_TODO</a:t>
            </a:r>
            <a:r>
              <a:rPr lang="en-US" sz="2800" dirty="0"/>
              <a:t>”.</a:t>
            </a:r>
          </a:p>
          <a:p>
            <a:r>
              <a:rPr lang="en-US" sz="2800" dirty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975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" y="94801"/>
            <a:ext cx="128861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91652" y="228982"/>
            <a:ext cx="1090034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React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/>
        </p:nvSpPr>
        <p:spPr bwMode="auto">
          <a:xfrm>
            <a:off x="-443345" y="1126730"/>
            <a:ext cx="12456598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66207" y="5400389"/>
            <a:ext cx="120270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React Goal : </a:t>
            </a:r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/>
              <a:t>Building </a:t>
            </a:r>
            <a:r>
              <a:rPr lang="en-US" sz="2800" b="1" dirty="0"/>
              <a:t>large applications with data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that </a:t>
            </a:r>
            <a:r>
              <a:rPr lang="en-US" sz="2800" b="1" dirty="0"/>
              <a:t>changes over time</a:t>
            </a:r>
            <a:r>
              <a:rPr lang="en-US" sz="2800" dirty="0"/>
              <a:t>.</a:t>
            </a:r>
          </a:p>
          <a:p>
            <a:pPr algn="ctr"/>
            <a:endParaRPr lang="en-US" sz="28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" y="1361789"/>
            <a:ext cx="1166463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08" y="3439970"/>
            <a:ext cx="7194759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0" y="3439970"/>
            <a:ext cx="4293458" cy="188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700/1*OrfmEw_gPw5kQ3ZO5AjzE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96982"/>
            <a:ext cx="9162296" cy="67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11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0927" y="152400"/>
            <a:ext cx="91370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3.2 </a:t>
            </a:r>
            <a:r>
              <a:rPr lang="en-US" sz="2800" b="1" dirty="0" err="1"/>
              <a:t>TodoList</a:t>
            </a:r>
            <a:r>
              <a:rPr lang="en-US" sz="2800" b="1" dirty="0"/>
              <a:t> Component — State And Actions</a:t>
            </a:r>
          </a:p>
          <a:p>
            <a:r>
              <a:rPr lang="en-US" sz="2800" dirty="0" err="1"/>
              <a:t>TodoList</a:t>
            </a:r>
            <a:r>
              <a:rPr lang="en-US" sz="2800" dirty="0"/>
              <a:t> component needs an array of </a:t>
            </a:r>
            <a:r>
              <a:rPr lang="en-US" sz="2800" dirty="0" err="1"/>
              <a:t>Todo</a:t>
            </a:r>
            <a:r>
              <a:rPr lang="en-US" sz="2800" dirty="0"/>
              <a:t> items to render itself, so it need a state, let’s call it </a:t>
            </a:r>
            <a:r>
              <a:rPr lang="en-US" sz="2800" b="1" dirty="0" err="1"/>
              <a:t>Todos</a:t>
            </a:r>
            <a:r>
              <a:rPr lang="en-US" sz="2800" b="1" dirty="0"/>
              <a:t> </a:t>
            </a:r>
            <a:r>
              <a:rPr lang="en-US" sz="2800" dirty="0"/>
              <a:t>(Array). </a:t>
            </a:r>
          </a:p>
          <a:p>
            <a:endParaRPr lang="en-US" sz="2800" dirty="0"/>
          </a:p>
          <a:p>
            <a:r>
              <a:rPr lang="en-US" sz="2800" dirty="0"/>
              <a:t>It also needs to know which “Filter” is turned on to appropriately display (or hide) </a:t>
            </a:r>
            <a:r>
              <a:rPr lang="en-US" sz="2800" dirty="0" err="1"/>
              <a:t>Todo</a:t>
            </a:r>
            <a:r>
              <a:rPr lang="en-US" sz="2800" dirty="0"/>
              <a:t> items, it needs another state, let’s call it “</a:t>
            </a:r>
            <a:r>
              <a:rPr lang="en-US" sz="2800" b="1" dirty="0" err="1"/>
              <a:t>VisibilityFilter</a:t>
            </a:r>
            <a:r>
              <a:rPr lang="en-US" sz="2800" dirty="0"/>
              <a:t>” (</a:t>
            </a:r>
            <a:r>
              <a:rPr lang="en-US" sz="2800" dirty="0" err="1"/>
              <a:t>boolean</a:t>
            </a:r>
            <a:r>
              <a:rPr lang="en-US" sz="2800" dirty="0"/>
              <a:t>).</a:t>
            </a:r>
          </a:p>
          <a:p>
            <a:endParaRPr lang="en-US" sz="2800" dirty="0"/>
          </a:p>
          <a:p>
            <a:r>
              <a:rPr lang="en-US" sz="2800" dirty="0"/>
              <a:t>it allows us to toggle </a:t>
            </a:r>
            <a:r>
              <a:rPr lang="en-US" sz="2800" dirty="0" err="1"/>
              <a:t>Todo</a:t>
            </a:r>
            <a:r>
              <a:rPr lang="en-US" sz="2800" dirty="0"/>
              <a:t> item’s status to completed and not completed. </a:t>
            </a:r>
          </a:p>
          <a:p>
            <a:endParaRPr lang="en-US" sz="2800" dirty="0"/>
          </a:p>
          <a:p>
            <a:r>
              <a:rPr lang="en-US" sz="2800" dirty="0"/>
              <a:t>We need to let other components know about this toggle as well. Let’s call this action “</a:t>
            </a:r>
            <a:r>
              <a:rPr lang="en-US" sz="2800" b="1" dirty="0"/>
              <a:t>TOGGLE_TODO</a:t>
            </a:r>
            <a:r>
              <a:rPr lang="en-US" sz="2800" dirty="0"/>
              <a:t>”</a:t>
            </a:r>
          </a:p>
          <a:p>
            <a:r>
              <a:rPr lang="en-US" sz="2800" dirty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9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max/700/1*waJ9BucAT9qW_sHcqNOB_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73" y="79374"/>
            <a:ext cx="9218638" cy="67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67201" y="685801"/>
            <a:ext cx="5948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3.2 </a:t>
            </a:r>
            <a:r>
              <a:rPr lang="en-US" sz="2400" b="1" dirty="0" err="1"/>
              <a:t>TodoList</a:t>
            </a:r>
            <a:r>
              <a:rPr lang="en-US" sz="2400" b="1" dirty="0"/>
              <a:t> Component — State And Actions</a:t>
            </a:r>
          </a:p>
        </p:txBody>
      </p:sp>
    </p:spTree>
    <p:extLst>
      <p:ext uri="{BB962C8B-B14F-4D97-AF65-F5344CB8AC3E}">
        <p14:creationId xmlns:p14="http://schemas.microsoft.com/office/powerpoint/2010/main" val="13325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0927" y="152401"/>
            <a:ext cx="91370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3.3 Filter Component — State And Actions</a:t>
            </a:r>
          </a:p>
          <a:p>
            <a:endParaRPr lang="en-US" sz="2800" dirty="0"/>
          </a:p>
          <a:p>
            <a:r>
              <a:rPr lang="en-US" sz="2800" dirty="0"/>
              <a:t>Filter component renders itself as a Link or as a simple text depending on if it’s active or not. </a:t>
            </a:r>
          </a:p>
          <a:p>
            <a:endParaRPr lang="en-US" sz="2800" dirty="0"/>
          </a:p>
          <a:p>
            <a:r>
              <a:rPr lang="en-US" sz="2800" dirty="0"/>
              <a:t>Let’s call this state as “</a:t>
            </a:r>
            <a:r>
              <a:rPr lang="en-US" sz="2800" b="1" dirty="0" err="1"/>
              <a:t>CurrentFilter</a:t>
            </a:r>
            <a:r>
              <a:rPr lang="en-US" sz="2800" dirty="0"/>
              <a:t>”.</a:t>
            </a:r>
          </a:p>
          <a:p>
            <a:endParaRPr lang="en-US" sz="2800" dirty="0"/>
          </a:p>
          <a:p>
            <a:r>
              <a:rPr lang="en-US" sz="2800" dirty="0"/>
              <a:t>Filter component also needs to let other components know when a user clicks on it. Let’s call this actions, “</a:t>
            </a:r>
            <a:r>
              <a:rPr lang="en-US" sz="2800" b="1" dirty="0"/>
              <a:t>SET_VIBILITY_FILTER</a:t>
            </a:r>
            <a:r>
              <a:rPr lang="en-US" sz="2800" dirty="0"/>
              <a:t>”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88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iro.medium.com/max/700/1*3G9ycPVPovZPu35rGW3F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219259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76800" y="914401"/>
            <a:ext cx="5554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3.3 Filter Component — State And Actions</a:t>
            </a:r>
          </a:p>
        </p:txBody>
      </p:sp>
    </p:spTree>
    <p:extLst>
      <p:ext uri="{BB962C8B-B14F-4D97-AF65-F5344CB8AC3E}">
        <p14:creationId xmlns:p14="http://schemas.microsoft.com/office/powerpoint/2010/main" val="33838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30927" y="16456"/>
            <a:ext cx="9137073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4 — Create Action Creators For Each Action</a:t>
            </a:r>
          </a:p>
          <a:p>
            <a:r>
              <a:rPr lang="en-US" sz="2800" dirty="0"/>
              <a:t>We have total 3 actions: ADD_TODO, TOGGLE_TODO and SET_VISIBILITY_FILTER.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Redux Term: “Reducers”</a:t>
            </a:r>
          </a:p>
          <a:p>
            <a:r>
              <a:rPr lang="en-US" sz="2800" dirty="0"/>
              <a:t>Reducers are functions that take “state” from Redux and “action” JSON object and returns a new “state” to be stored back in Redux.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1. Reducer functions are called by the “Container” containers when there is a user action.</a:t>
            </a:r>
            <a:br>
              <a:rPr lang="en-US" sz="2800" dirty="0"/>
            </a:br>
            <a:r>
              <a:rPr lang="en-US" sz="2800" dirty="0"/>
              <a:t>2. If the reducer changes the state, Redux passes the new state to each component and React re-renders each component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0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30927" y="16456"/>
            <a:ext cx="9137073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5 — Write Reducers For Each Action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Redux Term: “Presentational” and “Container” Components</a:t>
            </a:r>
          </a:p>
          <a:p>
            <a:r>
              <a:rPr lang="en-US" sz="2800" dirty="0"/>
              <a:t>Keeping React and Redux logic inside each component can make it messy, so Redux recommends creating a dummy presentation only component called “Presentational” component and a parent wrapper component called “Container” component that deals w/ Redux, dispatch “Actions” and more. 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 parent Container then passes the data to the presentational component, handle events, deal with React on behalf of Presentational component.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iro.medium.com/max/700/1*inU9OmAFSDYKFm8pstsCD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088357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4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30126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6.1 — Implement </a:t>
            </a:r>
            <a:r>
              <a:rPr lang="en-US" sz="2800" b="1" i="1" dirty="0" err="1"/>
              <a:t>AddTodoForm</a:t>
            </a:r>
            <a:r>
              <a:rPr lang="en-US" sz="2800" b="1" i="1" dirty="0"/>
              <a:t> Presentational Component</a:t>
            </a:r>
            <a:endParaRPr lang="en-US" sz="2800" b="1" dirty="0"/>
          </a:p>
        </p:txBody>
      </p:sp>
      <p:pic>
        <p:nvPicPr>
          <p:cNvPr id="13318" name="Picture 6" descr="https://miro.medium.com/max/700/1*WlASUkXRWSGaFZdZJXXiR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2000"/>
            <a:ext cx="9067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4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30126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6.2 — Implement </a:t>
            </a:r>
            <a:r>
              <a:rPr lang="en-US" sz="2800" b="1" dirty="0" err="1"/>
              <a:t>TodoList</a:t>
            </a:r>
            <a:r>
              <a:rPr lang="en-US" sz="2800" b="1" dirty="0"/>
              <a:t> Presentational Component</a:t>
            </a:r>
          </a:p>
        </p:txBody>
      </p:sp>
      <p:pic>
        <p:nvPicPr>
          <p:cNvPr id="13316" name="Picture 4" descr="https://miro.medium.com/max/700/1*u1CX5abgafgbt3x-IgJ36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9065172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87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7817" y="105186"/>
            <a:ext cx="118456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</a:pPr>
            <a:endParaRPr lang="en-IN" sz="2800" dirty="0" smtClean="0"/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    - Declarative , immutable, Composition, Pure , Virtual DOM</a:t>
            </a:r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    - Unidirectional Data Flow</a:t>
            </a:r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    - JSX (HTML + CSS  + </a:t>
            </a:r>
            <a:r>
              <a:rPr lang="en-IN" sz="2800" dirty="0" err="1" smtClean="0"/>
              <a:t>Javascript</a:t>
            </a:r>
            <a:r>
              <a:rPr lang="en-IN" sz="2800" dirty="0" smtClean="0"/>
              <a:t>) in XML format</a:t>
            </a:r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    - Babel </a:t>
            </a:r>
            <a:r>
              <a:rPr lang="en-IN" sz="2800" dirty="0" err="1" smtClean="0"/>
              <a:t>transpiles</a:t>
            </a:r>
            <a:r>
              <a:rPr lang="en-IN" sz="2800" dirty="0" smtClean="0"/>
              <a:t> to normal java script with browser compatibility</a:t>
            </a:r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    - components  (Container vs Presentation)</a:t>
            </a:r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    - React Fragments</a:t>
            </a:r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    - React Portals</a:t>
            </a:r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    - React Context API</a:t>
            </a:r>
          </a:p>
          <a:p>
            <a:pPr lvl="0" fontAlgn="base">
              <a:lnSpc>
                <a:spcPct val="150000"/>
              </a:lnSpc>
            </a:pPr>
            <a:r>
              <a:rPr lang="en-IN" sz="2800" dirty="0" smtClean="0"/>
              <a:t>    - Server Side Rendering (SSR)</a:t>
            </a:r>
            <a:endParaRPr lang="en-IN" sz="2800" dirty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Features of React 16.x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51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30126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6.3 — Implement Link Presentational Component</a:t>
            </a:r>
          </a:p>
        </p:txBody>
      </p:sp>
      <p:pic>
        <p:nvPicPr>
          <p:cNvPr id="14338" name="Picture 2" descr="https://miro.medium.com/max/700/1*5WQbEnAhRP6fmfiCjOeS4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53346"/>
            <a:ext cx="9144000" cy="61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9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30127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7 — Create Container Component </a:t>
            </a:r>
          </a:p>
          <a:p>
            <a:r>
              <a:rPr lang="en-US" sz="2800" b="1" dirty="0"/>
              <a:t>7.1 Create Container Component — </a:t>
            </a:r>
            <a:r>
              <a:rPr lang="en-US" sz="2800" b="1" dirty="0" err="1"/>
              <a:t>AddTodo</a:t>
            </a:r>
            <a:endParaRPr lang="en-US" sz="2800" b="1" dirty="0"/>
          </a:p>
          <a:p>
            <a:endParaRPr lang="en-US" sz="2800" b="1" dirty="0"/>
          </a:p>
        </p:txBody>
      </p:sp>
      <p:pic>
        <p:nvPicPr>
          <p:cNvPr id="16386" name="Picture 2" descr="https://miro.medium.com/max/700/1*ElBMxdAUzuVJ343uAlCV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9144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6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6400" y="15240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7.2 Create Container Component — </a:t>
            </a:r>
            <a:r>
              <a:rPr lang="en-US" sz="2800" b="1" dirty="0" err="1"/>
              <a:t>TodoList</a:t>
            </a:r>
            <a:r>
              <a:rPr lang="en-US" sz="2800" b="1" dirty="0"/>
              <a:t> Container</a:t>
            </a:r>
          </a:p>
        </p:txBody>
      </p:sp>
      <p:pic>
        <p:nvPicPr>
          <p:cNvPr id="17410" name="Picture 2" descr="https://miro.medium.com/max/700/1*malT38rul36L0Ygbt1Jjz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36" y="838200"/>
            <a:ext cx="881560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184942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7.3 Create Container Component — Filter Container</a:t>
            </a:r>
          </a:p>
        </p:txBody>
      </p:sp>
      <p:pic>
        <p:nvPicPr>
          <p:cNvPr id="18434" name="Picture 2" descr="https://miro.medium.com/max/700/1*1Kgo8pIxbLAkuBho6aQQe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08162"/>
            <a:ext cx="9144000" cy="614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3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342900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STEP 8 — Finally Bring Them All Together</a:t>
            </a:r>
          </a:p>
        </p:txBody>
      </p:sp>
    </p:spTree>
    <p:extLst>
      <p:ext uri="{BB962C8B-B14F-4D97-AF65-F5344CB8AC3E}">
        <p14:creationId xmlns:p14="http://schemas.microsoft.com/office/powerpoint/2010/main" val="127088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1999" y="2538859"/>
            <a:ext cx="10127673" cy="223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React is declarative means work without touching DOM 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Imperative means work with real </a:t>
            </a:r>
            <a:r>
              <a:rPr lang="en-IN" sz="3200" dirty="0" err="1" smtClean="0"/>
              <a:t>dom</a:t>
            </a:r>
            <a:r>
              <a:rPr lang="en-IN" sz="3200" dirty="0" smtClean="0"/>
              <a:t> and manipulate (</a:t>
            </a:r>
            <a:r>
              <a:rPr lang="en-IN" sz="3200" dirty="0" err="1" smtClean="0"/>
              <a:t>eg</a:t>
            </a:r>
            <a:r>
              <a:rPr lang="en-IN" sz="3200" dirty="0" smtClean="0"/>
              <a:t>. with </a:t>
            </a:r>
            <a:r>
              <a:rPr lang="en-IN" sz="3200" dirty="0" err="1" smtClean="0"/>
              <a:t>Jquery</a:t>
            </a:r>
            <a:r>
              <a:rPr lang="en-IN" sz="3200" dirty="0" smtClean="0"/>
              <a:t> )</a:t>
            </a:r>
            <a:endParaRPr lang="en-IN" sz="3200" dirty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New Features of React 16.x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2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1999" y="2538859"/>
            <a:ext cx="10127673" cy="4694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JSX — Allows us to write HTML like syntax which gets transformed to light weight JavaScript objects.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Virtual DOM — A JavaScript representation of the actual DOM.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React.Component</a:t>
            </a:r>
            <a:r>
              <a:rPr lang="en-IN" sz="3200" dirty="0"/>
              <a:t> — Describes what the UI will look like for the particular component. </a:t>
            </a:r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3200" dirty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New Features of React 16.x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9691" y="989112"/>
            <a:ext cx="10127673" cy="740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Components are the building blocks of React called widgets.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Components  are like angular Directives.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You can think of a component as a collection of HTML, CSS, JS, and some internal data specific to that component.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These components are defined either in pure JavaScript or using  “JSX”.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JSX is compiled to pure </a:t>
            </a:r>
            <a:r>
              <a:rPr lang="en-IN" sz="3200" dirty="0" err="1"/>
              <a:t>javascript</a:t>
            </a:r>
            <a:r>
              <a:rPr lang="en-IN" sz="3200" dirty="0"/>
              <a:t> using Babel </a:t>
            </a:r>
            <a:r>
              <a:rPr lang="en-IN" sz="3200" dirty="0" err="1"/>
              <a:t>transpiler</a:t>
            </a:r>
            <a:endParaRPr lang="en-IN" sz="3200" dirty="0"/>
          </a:p>
          <a:p>
            <a:pPr marL="342900" lvl="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3200" dirty="0"/>
          </a:p>
        </p:txBody>
      </p:sp>
      <p:sp>
        <p:nvSpPr>
          <p:cNvPr id="20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29165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144405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159645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1748852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792"/>
            <a:ext cx="1079385" cy="81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384" y="105186"/>
            <a:ext cx="1111261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</a:rPr>
              <a:t> New Features of React 16.12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2841</Words>
  <Application>Microsoft Office PowerPoint</Application>
  <PresentationFormat>Widescreen</PresentationFormat>
  <Paragraphs>521</Paragraphs>
  <Slides>64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Redux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83</cp:revision>
  <dcterms:created xsi:type="dcterms:W3CDTF">2020-01-20T06:24:47Z</dcterms:created>
  <dcterms:modified xsi:type="dcterms:W3CDTF">2020-01-28T05:45:10Z</dcterms:modified>
</cp:coreProperties>
</file>